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6"/>
  </p:notesMasterIdLst>
  <p:handoutMasterIdLst>
    <p:handoutMasterId r:id="rId67"/>
  </p:handoutMasterIdLst>
  <p:sldIdLst>
    <p:sldId id="450" r:id="rId2"/>
    <p:sldId id="257" r:id="rId3"/>
    <p:sldId id="418" r:id="rId4"/>
    <p:sldId id="426" r:id="rId5"/>
    <p:sldId id="419" r:id="rId6"/>
    <p:sldId id="420" r:id="rId7"/>
    <p:sldId id="451" r:id="rId8"/>
    <p:sldId id="421" r:id="rId9"/>
    <p:sldId id="452" r:id="rId10"/>
    <p:sldId id="423" r:id="rId11"/>
    <p:sldId id="453" r:id="rId12"/>
    <p:sldId id="454" r:id="rId13"/>
    <p:sldId id="424" r:id="rId14"/>
    <p:sldId id="472" r:id="rId15"/>
    <p:sldId id="455" r:id="rId16"/>
    <p:sldId id="457" r:id="rId17"/>
    <p:sldId id="458" r:id="rId18"/>
    <p:sldId id="459" r:id="rId19"/>
    <p:sldId id="460" r:id="rId20"/>
    <p:sldId id="461" r:id="rId21"/>
    <p:sldId id="462" r:id="rId22"/>
    <p:sldId id="463" r:id="rId23"/>
    <p:sldId id="465" r:id="rId24"/>
    <p:sldId id="466" r:id="rId25"/>
    <p:sldId id="469" r:id="rId26"/>
    <p:sldId id="470" r:id="rId27"/>
    <p:sldId id="471" r:id="rId28"/>
    <p:sldId id="415" r:id="rId29"/>
    <p:sldId id="422" r:id="rId30"/>
    <p:sldId id="500" r:id="rId31"/>
    <p:sldId id="264" r:id="rId32"/>
    <p:sldId id="272" r:id="rId33"/>
    <p:sldId id="281" r:id="rId34"/>
    <p:sldId id="480" r:id="rId35"/>
    <p:sldId id="479" r:id="rId36"/>
    <p:sldId id="279" r:id="rId37"/>
    <p:sldId id="320" r:id="rId38"/>
    <p:sldId id="496" r:id="rId39"/>
    <p:sldId id="494" r:id="rId40"/>
    <p:sldId id="514" r:id="rId41"/>
    <p:sldId id="515" r:id="rId42"/>
    <p:sldId id="517" r:id="rId43"/>
    <p:sldId id="521" r:id="rId44"/>
    <p:sldId id="522" r:id="rId45"/>
    <p:sldId id="537" r:id="rId46"/>
    <p:sldId id="539" r:id="rId47"/>
    <p:sldId id="541" r:id="rId48"/>
    <p:sldId id="543" r:id="rId49"/>
    <p:sldId id="547" r:id="rId50"/>
    <p:sldId id="551" r:id="rId51"/>
    <p:sldId id="552" r:id="rId52"/>
    <p:sldId id="560" r:id="rId53"/>
    <p:sldId id="561" r:id="rId54"/>
    <p:sldId id="567" r:id="rId55"/>
    <p:sldId id="574" r:id="rId56"/>
    <p:sldId id="575" r:id="rId57"/>
    <p:sldId id="576" r:id="rId58"/>
    <p:sldId id="645" r:id="rId59"/>
    <p:sldId id="647" r:id="rId60"/>
    <p:sldId id="649" r:id="rId61"/>
    <p:sldId id="650" r:id="rId62"/>
    <p:sldId id="651" r:id="rId63"/>
    <p:sldId id="660" r:id="rId64"/>
    <p:sldId id="566" r:id="rId65"/>
  </p:sldIdLst>
  <p:sldSz cx="9144000" cy="6858000" type="screen4x3"/>
  <p:notesSz cx="10234613" cy="70993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8351" autoAdjust="0"/>
  </p:normalViewPr>
  <p:slideViewPr>
    <p:cSldViewPr>
      <p:cViewPr varScale="1">
        <p:scale>
          <a:sx n="107" d="100"/>
          <a:sy n="107" d="100"/>
        </p:scale>
        <p:origin x="16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49D2797-B829-45E6-87E1-971598E7A787}"/>
              </a:ext>
            </a:extLst>
          </p:cNvPr>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4578" tIns="47289" rIns="94578" bIns="47289" numCol="1" anchor="t" anchorCtr="0" compatLnSpc="1">
            <a:prstTxWarp prst="textNoShape">
              <a:avLst/>
            </a:prstTxWarp>
          </a:bodyPr>
          <a:lstStyle>
            <a:lvl1pPr defTabSz="946150" eaLnBrk="1" hangingPunct="1">
              <a:defRPr sz="1300">
                <a:latin typeface="Arial" charset="0"/>
              </a:defRPr>
            </a:lvl1pPr>
          </a:lstStyle>
          <a:p>
            <a:pPr>
              <a:defRPr/>
            </a:pPr>
            <a:endParaRPr lang="ru-RU"/>
          </a:p>
        </p:txBody>
      </p:sp>
      <p:sp>
        <p:nvSpPr>
          <p:cNvPr id="109571" name="Rectangle 3">
            <a:extLst>
              <a:ext uri="{FF2B5EF4-FFF2-40B4-BE49-F238E27FC236}">
                <a16:creationId xmlns:a16="http://schemas.microsoft.com/office/drawing/2014/main" id="{2C7E3B4A-F91D-4CB7-A042-104125F5A93B}"/>
              </a:ext>
            </a:extLst>
          </p:cNvPr>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4578" tIns="47289" rIns="94578" bIns="47289" numCol="1" anchor="t" anchorCtr="0" compatLnSpc="1">
            <a:prstTxWarp prst="textNoShape">
              <a:avLst/>
            </a:prstTxWarp>
          </a:bodyPr>
          <a:lstStyle>
            <a:lvl1pPr algn="r" defTabSz="946150" eaLnBrk="1" hangingPunct="1">
              <a:defRPr sz="1300">
                <a:latin typeface="Arial" charset="0"/>
              </a:defRPr>
            </a:lvl1pPr>
          </a:lstStyle>
          <a:p>
            <a:pPr>
              <a:defRPr/>
            </a:pPr>
            <a:endParaRPr lang="ru-RU"/>
          </a:p>
        </p:txBody>
      </p:sp>
      <p:sp>
        <p:nvSpPr>
          <p:cNvPr id="109572" name="Rectangle 4">
            <a:extLst>
              <a:ext uri="{FF2B5EF4-FFF2-40B4-BE49-F238E27FC236}">
                <a16:creationId xmlns:a16="http://schemas.microsoft.com/office/drawing/2014/main" id="{A7556070-6B95-462F-8DCF-103A9A893755}"/>
              </a:ext>
            </a:extLst>
          </p:cNvPr>
          <p:cNvSpPr>
            <a:spLocks noGrp="1" noChangeArrowheads="1"/>
          </p:cNvSpPr>
          <p:nvPr>
            <p:ph type="ftr" sz="quarter" idx="2"/>
          </p:nvPr>
        </p:nvSpPr>
        <p:spPr bwMode="auto">
          <a:xfrm>
            <a:off x="0" y="6743700"/>
            <a:ext cx="4435475" cy="354013"/>
          </a:xfrm>
          <a:prstGeom prst="rect">
            <a:avLst/>
          </a:prstGeom>
          <a:noFill/>
          <a:ln w="9525">
            <a:noFill/>
            <a:miter lim="800000"/>
            <a:headEnd/>
            <a:tailEnd/>
          </a:ln>
          <a:effectLst/>
        </p:spPr>
        <p:txBody>
          <a:bodyPr vert="horz" wrap="square" lIns="94578" tIns="47289" rIns="94578" bIns="47289" numCol="1" anchor="b" anchorCtr="0" compatLnSpc="1">
            <a:prstTxWarp prst="textNoShape">
              <a:avLst/>
            </a:prstTxWarp>
          </a:bodyPr>
          <a:lstStyle>
            <a:lvl1pPr defTabSz="946150" eaLnBrk="1" hangingPunct="1">
              <a:defRPr sz="1300">
                <a:latin typeface="Arial" charset="0"/>
              </a:defRPr>
            </a:lvl1pPr>
          </a:lstStyle>
          <a:p>
            <a:pPr>
              <a:defRPr/>
            </a:pPr>
            <a:endParaRPr lang="ru-RU"/>
          </a:p>
        </p:txBody>
      </p:sp>
      <p:sp>
        <p:nvSpPr>
          <p:cNvPr id="109573" name="Rectangle 5">
            <a:extLst>
              <a:ext uri="{FF2B5EF4-FFF2-40B4-BE49-F238E27FC236}">
                <a16:creationId xmlns:a16="http://schemas.microsoft.com/office/drawing/2014/main" id="{8919F8A8-DDA6-40D8-AC76-1D7B7DDF7637}"/>
              </a:ext>
            </a:extLst>
          </p:cNvPr>
          <p:cNvSpPr>
            <a:spLocks noGrp="1" noChangeArrowheads="1"/>
          </p:cNvSpPr>
          <p:nvPr>
            <p:ph type="sldNum" sz="quarter" idx="3"/>
          </p:nvPr>
        </p:nvSpPr>
        <p:spPr bwMode="auto">
          <a:xfrm>
            <a:off x="5797550" y="6743700"/>
            <a:ext cx="4435475" cy="354013"/>
          </a:xfrm>
          <a:prstGeom prst="rect">
            <a:avLst/>
          </a:prstGeom>
          <a:noFill/>
          <a:ln w="9525">
            <a:noFill/>
            <a:miter lim="800000"/>
            <a:headEnd/>
            <a:tailEnd/>
          </a:ln>
          <a:effectLst/>
        </p:spPr>
        <p:txBody>
          <a:bodyPr vert="horz" wrap="square" lIns="94578" tIns="47289" rIns="94578" bIns="47289" numCol="1" anchor="b" anchorCtr="0" compatLnSpc="1">
            <a:prstTxWarp prst="textNoShape">
              <a:avLst/>
            </a:prstTxWarp>
          </a:bodyPr>
          <a:lstStyle>
            <a:lvl1pPr algn="r" defTabSz="946150" eaLnBrk="1" hangingPunct="1">
              <a:defRPr sz="1300"/>
            </a:lvl1pPr>
          </a:lstStyle>
          <a:p>
            <a:pPr>
              <a:defRPr/>
            </a:pPr>
            <a:fld id="{B7C341E4-CACD-4CE3-A08D-2A174D7296B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F2C8792-A5A5-4C24-A207-CCB9C3CAA242}"/>
              </a:ext>
            </a:extLst>
          </p:cNvPr>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4578" tIns="47289" rIns="94578" bIns="47289" numCol="1" anchor="t" anchorCtr="0" compatLnSpc="1">
            <a:prstTxWarp prst="textNoShape">
              <a:avLst/>
            </a:prstTxWarp>
          </a:bodyPr>
          <a:lstStyle>
            <a:lvl1pPr defTabSz="946150" eaLnBrk="1" hangingPunct="1">
              <a:defRPr sz="1300">
                <a:latin typeface="Arial" charset="0"/>
              </a:defRPr>
            </a:lvl1pPr>
          </a:lstStyle>
          <a:p>
            <a:pPr>
              <a:defRPr/>
            </a:pPr>
            <a:endParaRPr lang="ru-RU"/>
          </a:p>
        </p:txBody>
      </p:sp>
      <p:sp>
        <p:nvSpPr>
          <p:cNvPr id="32771" name="Rectangle 3">
            <a:extLst>
              <a:ext uri="{FF2B5EF4-FFF2-40B4-BE49-F238E27FC236}">
                <a16:creationId xmlns:a16="http://schemas.microsoft.com/office/drawing/2014/main" id="{B1907AC4-EA8F-4662-8320-834D97CECFF1}"/>
              </a:ext>
            </a:extLst>
          </p:cNvPr>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4578" tIns="47289" rIns="94578" bIns="47289" numCol="1" anchor="t" anchorCtr="0" compatLnSpc="1">
            <a:prstTxWarp prst="textNoShape">
              <a:avLst/>
            </a:prstTxWarp>
          </a:bodyPr>
          <a:lstStyle>
            <a:lvl1pPr algn="r" defTabSz="946150" eaLnBrk="1" hangingPunct="1">
              <a:defRPr sz="1300">
                <a:latin typeface="Arial" charset="0"/>
              </a:defRPr>
            </a:lvl1pPr>
          </a:lstStyle>
          <a:p>
            <a:pPr>
              <a:defRPr/>
            </a:pPr>
            <a:endParaRPr lang="ru-RU"/>
          </a:p>
        </p:txBody>
      </p:sp>
      <p:sp>
        <p:nvSpPr>
          <p:cNvPr id="5124" name="Rectangle 4">
            <a:extLst>
              <a:ext uri="{FF2B5EF4-FFF2-40B4-BE49-F238E27FC236}">
                <a16:creationId xmlns:a16="http://schemas.microsoft.com/office/drawing/2014/main" id="{8617BF4E-DA5E-40C3-B4B8-075754AF0620}"/>
              </a:ext>
            </a:extLst>
          </p:cNvPr>
          <p:cNvSpPr>
            <a:spLocks noGrp="1" noRot="1" noChangeAspect="1" noChangeArrowheads="1" noTextEdit="1"/>
          </p:cNvSpPr>
          <p:nvPr>
            <p:ph type="sldImg" idx="2"/>
          </p:nvPr>
        </p:nvSpPr>
        <p:spPr bwMode="auto">
          <a:xfrm>
            <a:off x="3346450" y="533400"/>
            <a:ext cx="35496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6032A551-852E-4384-B332-5E08A6F81ACF}"/>
              </a:ext>
            </a:extLst>
          </p:cNvPr>
          <p:cNvSpPr>
            <a:spLocks noGrp="1" noChangeArrowheads="1"/>
          </p:cNvSpPr>
          <p:nvPr>
            <p:ph type="body" sz="quarter" idx="3"/>
          </p:nvPr>
        </p:nvSpPr>
        <p:spPr bwMode="auto">
          <a:xfrm>
            <a:off x="1022350" y="3371850"/>
            <a:ext cx="8189913" cy="3194050"/>
          </a:xfrm>
          <a:prstGeom prst="rect">
            <a:avLst/>
          </a:prstGeom>
          <a:noFill/>
          <a:ln w="9525">
            <a:noFill/>
            <a:miter lim="800000"/>
            <a:headEnd/>
            <a:tailEnd/>
          </a:ln>
          <a:effectLst/>
        </p:spPr>
        <p:txBody>
          <a:bodyPr vert="horz" wrap="square" lIns="94578" tIns="47289" rIns="94578" bIns="47289"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2774" name="Rectangle 6">
            <a:extLst>
              <a:ext uri="{FF2B5EF4-FFF2-40B4-BE49-F238E27FC236}">
                <a16:creationId xmlns:a16="http://schemas.microsoft.com/office/drawing/2014/main" id="{D8027129-BD6A-4F22-A2B9-900016917167}"/>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578" tIns="47289" rIns="94578" bIns="47289" numCol="1" anchor="b" anchorCtr="0" compatLnSpc="1">
            <a:prstTxWarp prst="textNoShape">
              <a:avLst/>
            </a:prstTxWarp>
          </a:bodyPr>
          <a:lstStyle>
            <a:lvl1pPr defTabSz="946150" eaLnBrk="1" hangingPunct="1">
              <a:defRPr sz="1300">
                <a:latin typeface="Arial" charset="0"/>
              </a:defRPr>
            </a:lvl1pPr>
          </a:lstStyle>
          <a:p>
            <a:pPr>
              <a:defRPr/>
            </a:pPr>
            <a:endParaRPr lang="ru-RU"/>
          </a:p>
        </p:txBody>
      </p:sp>
      <p:sp>
        <p:nvSpPr>
          <p:cNvPr id="32775" name="Rectangle 7">
            <a:extLst>
              <a:ext uri="{FF2B5EF4-FFF2-40B4-BE49-F238E27FC236}">
                <a16:creationId xmlns:a16="http://schemas.microsoft.com/office/drawing/2014/main" id="{B49A78D8-DDF2-4091-9DEC-5DEB68031FB6}"/>
              </a:ext>
            </a:extLst>
          </p:cNvPr>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a:effectLst/>
        </p:spPr>
        <p:txBody>
          <a:bodyPr vert="horz" wrap="square" lIns="94578" tIns="47289" rIns="94578" bIns="47289" numCol="1" anchor="b" anchorCtr="0" compatLnSpc="1">
            <a:prstTxWarp prst="textNoShape">
              <a:avLst/>
            </a:prstTxWarp>
          </a:bodyPr>
          <a:lstStyle>
            <a:lvl1pPr algn="r" defTabSz="946150" eaLnBrk="1" hangingPunct="1">
              <a:defRPr sz="1300"/>
            </a:lvl1pPr>
          </a:lstStyle>
          <a:p>
            <a:pPr>
              <a:defRPr/>
            </a:pPr>
            <a:fld id="{86F363AA-BB86-43AF-ACEF-C8920FE0A65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63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97AF0F3-5BE1-41C8-82A5-E8E5341C637A}"/>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9778F46A-13CE-4AA6-8CCA-3DCE689A6FB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429F11C-1ABE-44A7-B193-5D5D2768FDEC}"/>
              </a:ext>
            </a:extLst>
          </p:cNvPr>
          <p:cNvSpPr>
            <a:spLocks noGrp="1"/>
          </p:cNvSpPr>
          <p:nvPr>
            <p:ph type="sldNum" sz="quarter" idx="12"/>
          </p:nvPr>
        </p:nvSpPr>
        <p:spPr/>
        <p:txBody>
          <a:bodyPr/>
          <a:lstStyle>
            <a:lvl1pPr>
              <a:defRPr/>
            </a:lvl1pPr>
          </a:lstStyle>
          <a:p>
            <a:pPr>
              <a:defRPr/>
            </a:pPr>
            <a:fld id="{C18DC88C-10B0-4B43-8E65-367DFBBF998D}" type="slidenum">
              <a:rPr lang="ru-RU" altLang="ru-RU"/>
              <a:pPr>
                <a:defRPr/>
              </a:pPr>
              <a:t>‹#›</a:t>
            </a:fld>
            <a:endParaRPr lang="ru-RU" altLang="ru-RU"/>
          </a:p>
        </p:txBody>
      </p:sp>
    </p:spTree>
    <p:extLst>
      <p:ext uri="{BB962C8B-B14F-4D97-AF65-F5344CB8AC3E}">
        <p14:creationId xmlns:p14="http://schemas.microsoft.com/office/powerpoint/2010/main" val="429184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3ABFCE-4F79-4B7C-AE0E-4AEB9C1F415F}"/>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2A6B3715-B518-4678-BBEE-D31F230231A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75CF282-D8C1-4E9A-994C-61386AD20EC5}"/>
              </a:ext>
            </a:extLst>
          </p:cNvPr>
          <p:cNvSpPr>
            <a:spLocks noGrp="1"/>
          </p:cNvSpPr>
          <p:nvPr>
            <p:ph type="sldNum" sz="quarter" idx="12"/>
          </p:nvPr>
        </p:nvSpPr>
        <p:spPr/>
        <p:txBody>
          <a:bodyPr/>
          <a:lstStyle>
            <a:lvl1pPr>
              <a:defRPr/>
            </a:lvl1pPr>
          </a:lstStyle>
          <a:p>
            <a:pPr>
              <a:defRPr/>
            </a:pPr>
            <a:fld id="{D2F1CC70-DC78-4415-8BCA-F3A6D65F6739}" type="slidenum">
              <a:rPr lang="ru-RU" altLang="ru-RU"/>
              <a:pPr>
                <a:defRPr/>
              </a:pPr>
              <a:t>‹#›</a:t>
            </a:fld>
            <a:endParaRPr lang="ru-RU" altLang="ru-RU"/>
          </a:p>
        </p:txBody>
      </p:sp>
    </p:spTree>
    <p:extLst>
      <p:ext uri="{BB962C8B-B14F-4D97-AF65-F5344CB8AC3E}">
        <p14:creationId xmlns:p14="http://schemas.microsoft.com/office/powerpoint/2010/main" val="304035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B24DE33-8BEC-43F1-B8BD-88949E431E42}"/>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610F5BC1-2A13-4A00-B560-0664700F914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4C4A1CE9-2834-4A4C-90FE-ACDA3876DC4E}"/>
              </a:ext>
            </a:extLst>
          </p:cNvPr>
          <p:cNvSpPr>
            <a:spLocks noGrp="1"/>
          </p:cNvSpPr>
          <p:nvPr>
            <p:ph type="sldNum" sz="quarter" idx="12"/>
          </p:nvPr>
        </p:nvSpPr>
        <p:spPr/>
        <p:txBody>
          <a:bodyPr/>
          <a:lstStyle>
            <a:lvl1pPr>
              <a:defRPr/>
            </a:lvl1pPr>
          </a:lstStyle>
          <a:p>
            <a:pPr>
              <a:defRPr/>
            </a:pPr>
            <a:fld id="{0B0B2268-D867-40F4-9127-37A85777E2D5}" type="slidenum">
              <a:rPr lang="ru-RU" altLang="ru-RU"/>
              <a:pPr>
                <a:defRPr/>
              </a:pPr>
              <a:t>‹#›</a:t>
            </a:fld>
            <a:endParaRPr lang="ru-RU" altLang="ru-RU"/>
          </a:p>
        </p:txBody>
      </p:sp>
    </p:spTree>
    <p:extLst>
      <p:ext uri="{BB962C8B-B14F-4D97-AF65-F5344CB8AC3E}">
        <p14:creationId xmlns:p14="http://schemas.microsoft.com/office/powerpoint/2010/main" val="128821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F03735CF-594B-43B9-B14C-EF7F85DAC934}" type="slidenum">
              <a:rPr lang="ru-RU" altLang="ru-RU"/>
              <a:pPr/>
              <a:t>‹#›</a:t>
            </a:fld>
            <a:endParaRPr lang="ru-RU" altLang="ru-RU"/>
          </a:p>
        </p:txBody>
      </p:sp>
    </p:spTree>
    <p:extLst>
      <p:ext uri="{BB962C8B-B14F-4D97-AF65-F5344CB8AC3E}">
        <p14:creationId xmlns:p14="http://schemas.microsoft.com/office/powerpoint/2010/main" val="247532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текст и клип" type="txAndClipArt">
  <p:cSld name="Заголовок, текст и клип">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1143000" y="609600"/>
            <a:ext cx="77724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body" idx="1"/>
          </p:nvPr>
        </p:nvSpPr>
        <p:spPr>
          <a:xfrm>
            <a:off x="1169988" y="1946275"/>
            <a:ext cx="3810000" cy="4114800"/>
          </a:xfrm>
          <a:prstGeom prst="rect">
            <a:avLst/>
          </a:prstGeom>
          <a:noFill/>
          <a:ln>
            <a:noFill/>
          </a:ln>
        </p:spPr>
        <p:txBody>
          <a:bodyPr spcFirstLastPara="1" wrap="square" lIns="91425" tIns="45700" rIns="91425" bIns="45700" anchor="t" anchorCtr="0">
            <a:noAutofit/>
          </a:bodyPr>
          <a:lstStyle>
            <a:lvl1pPr marL="342900" lvl="0" indent="-235744" algn="l">
              <a:spcBef>
                <a:spcPts val="270"/>
              </a:spcBef>
              <a:spcAft>
                <a:spcPts val="0"/>
              </a:spcAft>
              <a:buSzPts val="1350"/>
              <a:buChar char="■"/>
              <a:defRPr/>
            </a:lvl1pPr>
            <a:lvl2pPr marL="685800" lvl="1" indent="-222885" algn="l">
              <a:spcBef>
                <a:spcPts val="270"/>
              </a:spcBef>
              <a:spcAft>
                <a:spcPts val="0"/>
              </a:spcAft>
              <a:buSzPts val="1080"/>
              <a:buChar char="◆"/>
              <a:defRPr/>
            </a:lvl2pPr>
            <a:lvl3pPr marL="1028700" lvl="2" indent="-222885" algn="l">
              <a:spcBef>
                <a:spcPts val="270"/>
              </a:spcBef>
              <a:spcAft>
                <a:spcPts val="0"/>
              </a:spcAft>
              <a:buSzPts val="1080"/>
              <a:buChar char="⧫"/>
              <a:defRPr/>
            </a:lvl3pPr>
            <a:lvl4pPr marL="1371600" lvl="3" indent="-257175" algn="l">
              <a:spcBef>
                <a:spcPts val="270"/>
              </a:spcBef>
              <a:spcAft>
                <a:spcPts val="0"/>
              </a:spcAft>
              <a:buSzPts val="1800"/>
              <a:buChar char="•"/>
              <a:defRPr/>
            </a:lvl4pPr>
            <a:lvl5pPr marL="1714500" lvl="4" indent="-257175" algn="l">
              <a:spcBef>
                <a:spcPts val="270"/>
              </a:spcBef>
              <a:spcAft>
                <a:spcPts val="0"/>
              </a:spcAft>
              <a:buSzPts val="180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62" name="Google Shape;62;p5"/>
          <p:cNvSpPr>
            <a:spLocks noGrp="1"/>
          </p:cNvSpPr>
          <p:nvPr>
            <p:ph type="clipArt" idx="2"/>
          </p:nvPr>
        </p:nvSpPr>
        <p:spPr>
          <a:xfrm>
            <a:off x="5132388" y="1946275"/>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lt2"/>
              </a:buClr>
              <a:buSzPts val="2400"/>
              <a:buFont typeface="Noto Sans Symbols"/>
              <a:buChar char="■"/>
              <a:defRPr sz="2400" b="0" i="0" u="none" strike="noStrike" cap="none">
                <a:solidFill>
                  <a:schemeClr val="lt1"/>
                </a:solidFill>
                <a:latin typeface="Times New Roman"/>
                <a:ea typeface="Times New Roman"/>
                <a:cs typeface="Times New Roman"/>
                <a:sym typeface="Times New Roman"/>
              </a:defRPr>
            </a:lvl1pPr>
            <a:lvl2pPr marR="0" lvl="1" algn="l" rtl="0">
              <a:spcBef>
                <a:spcPts val="480"/>
              </a:spcBef>
              <a:spcAft>
                <a:spcPts val="0"/>
              </a:spcAft>
              <a:buClr>
                <a:schemeClr val="folHlink"/>
              </a:buClr>
              <a:buSzPts val="1920"/>
              <a:buFont typeface="Noto Sans Symbols"/>
              <a:buChar char="◆"/>
              <a:defRPr sz="24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2"/>
              </a:buClr>
              <a:buSzPts val="1920"/>
              <a:buFont typeface="Noto Sans Symbols"/>
              <a:buChar char="⧫"/>
              <a:defRPr sz="2400" b="0" i="0" u="none" strike="noStrike" cap="none">
                <a:solidFill>
                  <a:schemeClr val="lt1"/>
                </a:solidFill>
                <a:latin typeface="Times New Roman"/>
                <a:ea typeface="Times New Roman"/>
                <a:cs typeface="Times New Roman"/>
                <a:sym typeface="Times New Roman"/>
              </a:defRPr>
            </a:lvl3pPr>
            <a:lvl4pPr marR="0" lvl="3"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4pPr>
            <a:lvl5pPr marR="0" lvl="4"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5pPr>
            <a:lvl6pPr marR="0" lvl="5"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6pPr>
            <a:lvl7pPr marR="0" lvl="6"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7pPr>
            <a:lvl8pPr marR="0" lvl="7"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8pPr>
            <a:lvl9pPr marR="0" lvl="8"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3" name="Google Shape;63;p5"/>
          <p:cNvSpPr txBox="1">
            <a:spLocks noGrp="1"/>
          </p:cNvSpPr>
          <p:nvPr>
            <p:ph type="dt" idx="10"/>
          </p:nvPr>
        </p:nvSpPr>
        <p:spPr>
          <a:xfrm>
            <a:off x="1143000" y="6248400"/>
            <a:ext cx="19050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633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клип и текст" type="clipArtAndTx">
  <p:cSld name="Заголовок, клип и текст">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1143000" y="609600"/>
            <a:ext cx="77724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a:spLocks noGrp="1"/>
          </p:cNvSpPr>
          <p:nvPr>
            <p:ph type="clipArt" idx="2"/>
          </p:nvPr>
        </p:nvSpPr>
        <p:spPr>
          <a:xfrm>
            <a:off x="1169988" y="1946275"/>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lt2"/>
              </a:buClr>
              <a:buSzPts val="2400"/>
              <a:buFont typeface="Noto Sans Symbols"/>
              <a:buChar char="■"/>
              <a:defRPr sz="2400" b="0" i="0" u="none" strike="noStrike" cap="none">
                <a:solidFill>
                  <a:schemeClr val="lt1"/>
                </a:solidFill>
                <a:latin typeface="Times New Roman"/>
                <a:ea typeface="Times New Roman"/>
                <a:cs typeface="Times New Roman"/>
                <a:sym typeface="Times New Roman"/>
              </a:defRPr>
            </a:lvl1pPr>
            <a:lvl2pPr marR="0" lvl="1" algn="l" rtl="0">
              <a:spcBef>
                <a:spcPts val="480"/>
              </a:spcBef>
              <a:spcAft>
                <a:spcPts val="0"/>
              </a:spcAft>
              <a:buClr>
                <a:schemeClr val="folHlink"/>
              </a:buClr>
              <a:buSzPts val="1920"/>
              <a:buFont typeface="Noto Sans Symbols"/>
              <a:buChar char="◆"/>
              <a:defRPr sz="24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2"/>
              </a:buClr>
              <a:buSzPts val="1920"/>
              <a:buFont typeface="Noto Sans Symbols"/>
              <a:buChar char="⧫"/>
              <a:defRPr sz="2400" b="0" i="0" u="none" strike="noStrike" cap="none">
                <a:solidFill>
                  <a:schemeClr val="lt1"/>
                </a:solidFill>
                <a:latin typeface="Times New Roman"/>
                <a:ea typeface="Times New Roman"/>
                <a:cs typeface="Times New Roman"/>
                <a:sym typeface="Times New Roman"/>
              </a:defRPr>
            </a:lvl3pPr>
            <a:lvl4pPr marR="0" lvl="3"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4pPr>
            <a:lvl5pPr marR="0" lvl="4"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5pPr>
            <a:lvl6pPr marR="0" lvl="5"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6pPr>
            <a:lvl7pPr marR="0" lvl="6"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7pPr>
            <a:lvl8pPr marR="0" lvl="7"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8pPr>
            <a:lvl9pPr marR="0" lvl="8" algn="l" rtl="0">
              <a:spcBef>
                <a:spcPts val="480"/>
              </a:spcBef>
              <a:spcAft>
                <a:spcPts val="0"/>
              </a:spcAft>
              <a:buClr>
                <a:schemeClr val="lt1"/>
              </a:buClr>
              <a:buSzPts val="3200"/>
              <a:buFont typeface="Times New Roman"/>
              <a:buChar char="–"/>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5" name="Google Shape;55;p4"/>
          <p:cNvSpPr txBox="1">
            <a:spLocks noGrp="1"/>
          </p:cNvSpPr>
          <p:nvPr>
            <p:ph type="body" idx="1"/>
          </p:nvPr>
        </p:nvSpPr>
        <p:spPr>
          <a:xfrm>
            <a:off x="5132388" y="1946275"/>
            <a:ext cx="3810000" cy="4114800"/>
          </a:xfrm>
          <a:prstGeom prst="rect">
            <a:avLst/>
          </a:prstGeom>
          <a:noFill/>
          <a:ln>
            <a:noFill/>
          </a:ln>
        </p:spPr>
        <p:txBody>
          <a:bodyPr spcFirstLastPara="1" wrap="square" lIns="91425" tIns="45700" rIns="91425" bIns="45700" anchor="t" anchorCtr="0">
            <a:noAutofit/>
          </a:bodyPr>
          <a:lstStyle>
            <a:lvl1pPr marL="342900" lvl="0" indent="-235744" algn="l">
              <a:spcBef>
                <a:spcPts val="270"/>
              </a:spcBef>
              <a:spcAft>
                <a:spcPts val="0"/>
              </a:spcAft>
              <a:buSzPts val="1350"/>
              <a:buChar char="■"/>
              <a:defRPr/>
            </a:lvl1pPr>
            <a:lvl2pPr marL="685800" lvl="1" indent="-222885" algn="l">
              <a:spcBef>
                <a:spcPts val="270"/>
              </a:spcBef>
              <a:spcAft>
                <a:spcPts val="0"/>
              </a:spcAft>
              <a:buSzPts val="1080"/>
              <a:buChar char="◆"/>
              <a:defRPr/>
            </a:lvl2pPr>
            <a:lvl3pPr marL="1028700" lvl="2" indent="-222885" algn="l">
              <a:spcBef>
                <a:spcPts val="270"/>
              </a:spcBef>
              <a:spcAft>
                <a:spcPts val="0"/>
              </a:spcAft>
              <a:buSzPts val="1080"/>
              <a:buChar char="⧫"/>
              <a:defRPr/>
            </a:lvl3pPr>
            <a:lvl4pPr marL="1371600" lvl="3" indent="-257175" algn="l">
              <a:spcBef>
                <a:spcPts val="270"/>
              </a:spcBef>
              <a:spcAft>
                <a:spcPts val="0"/>
              </a:spcAft>
              <a:buSzPts val="1800"/>
              <a:buChar char="•"/>
              <a:defRPr/>
            </a:lvl4pPr>
            <a:lvl5pPr marL="1714500" lvl="4" indent="-257175" algn="l">
              <a:spcBef>
                <a:spcPts val="270"/>
              </a:spcBef>
              <a:spcAft>
                <a:spcPts val="0"/>
              </a:spcAft>
              <a:buSzPts val="180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56" name="Google Shape;56;p4"/>
          <p:cNvSpPr txBox="1">
            <a:spLocks noGrp="1"/>
          </p:cNvSpPr>
          <p:nvPr>
            <p:ph type="dt" idx="10"/>
          </p:nvPr>
        </p:nvSpPr>
        <p:spPr>
          <a:xfrm>
            <a:off x="1143000" y="6248400"/>
            <a:ext cx="19050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
          <p:cNvSpPr txBox="1">
            <a:spLocks noGrp="1"/>
          </p:cNvSpPr>
          <p:nvPr>
            <p:ph type="sldNum" idx="12"/>
          </p:nvPr>
        </p:nvSpPr>
        <p:spPr>
          <a:xfrm>
            <a:off x="70104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050" b="0" i="0" u="none">
                <a:solidFill>
                  <a:schemeClr val="lt1"/>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2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C8D70F-1A0A-4047-9D7C-1171E13F4150}"/>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64767573-7BDB-4A24-BC35-41D905AE3FE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433B3525-8D1E-4CC2-9561-9E7E37F19E54}"/>
              </a:ext>
            </a:extLst>
          </p:cNvPr>
          <p:cNvSpPr>
            <a:spLocks noGrp="1"/>
          </p:cNvSpPr>
          <p:nvPr>
            <p:ph type="sldNum" sz="quarter" idx="12"/>
          </p:nvPr>
        </p:nvSpPr>
        <p:spPr/>
        <p:txBody>
          <a:bodyPr/>
          <a:lstStyle>
            <a:lvl1pPr>
              <a:defRPr/>
            </a:lvl1pPr>
          </a:lstStyle>
          <a:p>
            <a:pPr>
              <a:defRPr/>
            </a:pPr>
            <a:fld id="{4CE14BD2-C0AA-4D52-ACB4-85EDC970A46C}" type="slidenum">
              <a:rPr lang="ru-RU" altLang="ru-RU"/>
              <a:pPr>
                <a:defRPr/>
              </a:pPr>
              <a:t>‹#›</a:t>
            </a:fld>
            <a:endParaRPr lang="ru-RU" altLang="ru-RU"/>
          </a:p>
        </p:txBody>
      </p:sp>
    </p:spTree>
    <p:extLst>
      <p:ext uri="{BB962C8B-B14F-4D97-AF65-F5344CB8AC3E}">
        <p14:creationId xmlns:p14="http://schemas.microsoft.com/office/powerpoint/2010/main" val="183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D98B41F-3651-4B04-92B4-392578BDC5F1}"/>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12E5C940-83A3-492D-BC54-BBE238CDFCE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A78E0212-F963-416F-AEE7-91290D71E4FC}"/>
              </a:ext>
            </a:extLst>
          </p:cNvPr>
          <p:cNvSpPr>
            <a:spLocks noGrp="1"/>
          </p:cNvSpPr>
          <p:nvPr>
            <p:ph type="sldNum" sz="quarter" idx="12"/>
          </p:nvPr>
        </p:nvSpPr>
        <p:spPr/>
        <p:txBody>
          <a:bodyPr/>
          <a:lstStyle>
            <a:lvl1pPr>
              <a:defRPr/>
            </a:lvl1pPr>
          </a:lstStyle>
          <a:p>
            <a:pPr>
              <a:defRPr/>
            </a:pPr>
            <a:fld id="{D46A9671-C2A1-48E1-8630-3DAD9CB24687}" type="slidenum">
              <a:rPr lang="ru-RU" altLang="ru-RU"/>
              <a:pPr>
                <a:defRPr/>
              </a:pPr>
              <a:t>‹#›</a:t>
            </a:fld>
            <a:endParaRPr lang="ru-RU" altLang="ru-RU"/>
          </a:p>
        </p:txBody>
      </p:sp>
    </p:spTree>
    <p:extLst>
      <p:ext uri="{BB962C8B-B14F-4D97-AF65-F5344CB8AC3E}">
        <p14:creationId xmlns:p14="http://schemas.microsoft.com/office/powerpoint/2010/main" val="121649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67ECCA4C-2582-4FE1-B79D-24A51E11E615}"/>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585C78B8-1C73-4B2D-AA49-2ED6D7F9F92E}"/>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EB0B26F-3259-471F-B6D7-545C7B743B78}"/>
              </a:ext>
            </a:extLst>
          </p:cNvPr>
          <p:cNvSpPr>
            <a:spLocks noGrp="1"/>
          </p:cNvSpPr>
          <p:nvPr>
            <p:ph type="sldNum" sz="quarter" idx="12"/>
          </p:nvPr>
        </p:nvSpPr>
        <p:spPr/>
        <p:txBody>
          <a:bodyPr/>
          <a:lstStyle>
            <a:lvl1pPr>
              <a:defRPr/>
            </a:lvl1pPr>
          </a:lstStyle>
          <a:p>
            <a:pPr>
              <a:defRPr/>
            </a:pPr>
            <a:fld id="{A6D18A27-ED90-4EBC-ACAC-CB0928AFEA3B}" type="slidenum">
              <a:rPr lang="ru-RU" altLang="ru-RU"/>
              <a:pPr>
                <a:defRPr/>
              </a:pPr>
              <a:t>‹#›</a:t>
            </a:fld>
            <a:endParaRPr lang="ru-RU" altLang="ru-RU"/>
          </a:p>
        </p:txBody>
      </p:sp>
    </p:spTree>
    <p:extLst>
      <p:ext uri="{BB962C8B-B14F-4D97-AF65-F5344CB8AC3E}">
        <p14:creationId xmlns:p14="http://schemas.microsoft.com/office/powerpoint/2010/main" val="257561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61E1933F-6C49-46C0-BFCE-B82C26B52125}"/>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4">
            <a:extLst>
              <a:ext uri="{FF2B5EF4-FFF2-40B4-BE49-F238E27FC236}">
                <a16:creationId xmlns:a16="http://schemas.microsoft.com/office/drawing/2014/main" id="{9E0BD5A3-456B-4D32-B779-4F276FD5BB7B}"/>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D3B83E3B-5BEC-4F4F-931F-62BBA260BFC9}"/>
              </a:ext>
            </a:extLst>
          </p:cNvPr>
          <p:cNvSpPr>
            <a:spLocks noGrp="1"/>
          </p:cNvSpPr>
          <p:nvPr>
            <p:ph type="sldNum" sz="quarter" idx="12"/>
          </p:nvPr>
        </p:nvSpPr>
        <p:spPr/>
        <p:txBody>
          <a:bodyPr/>
          <a:lstStyle>
            <a:lvl1pPr>
              <a:defRPr/>
            </a:lvl1pPr>
          </a:lstStyle>
          <a:p>
            <a:pPr>
              <a:defRPr/>
            </a:pPr>
            <a:fld id="{481D42B7-4399-4686-8AC9-76EE31983BBC}" type="slidenum">
              <a:rPr lang="ru-RU" altLang="ru-RU"/>
              <a:pPr>
                <a:defRPr/>
              </a:pPr>
              <a:t>‹#›</a:t>
            </a:fld>
            <a:endParaRPr lang="ru-RU" altLang="ru-RU"/>
          </a:p>
        </p:txBody>
      </p:sp>
    </p:spTree>
    <p:extLst>
      <p:ext uri="{BB962C8B-B14F-4D97-AF65-F5344CB8AC3E}">
        <p14:creationId xmlns:p14="http://schemas.microsoft.com/office/powerpoint/2010/main" val="354345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6FBB6A86-DAB3-4022-88B9-C466D035A7A7}"/>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4">
            <a:extLst>
              <a:ext uri="{FF2B5EF4-FFF2-40B4-BE49-F238E27FC236}">
                <a16:creationId xmlns:a16="http://schemas.microsoft.com/office/drawing/2014/main" id="{AA3218EF-0951-4C2A-B58E-BC5D2300AB29}"/>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64503A6F-FA18-4D79-B1CD-6F2E0B3CD037}"/>
              </a:ext>
            </a:extLst>
          </p:cNvPr>
          <p:cNvSpPr>
            <a:spLocks noGrp="1"/>
          </p:cNvSpPr>
          <p:nvPr>
            <p:ph type="sldNum" sz="quarter" idx="12"/>
          </p:nvPr>
        </p:nvSpPr>
        <p:spPr/>
        <p:txBody>
          <a:bodyPr/>
          <a:lstStyle>
            <a:lvl1pPr>
              <a:defRPr/>
            </a:lvl1pPr>
          </a:lstStyle>
          <a:p>
            <a:pPr>
              <a:defRPr/>
            </a:pPr>
            <a:fld id="{EA8BF102-4496-458D-AD3E-11CB3B4F2754}" type="slidenum">
              <a:rPr lang="ru-RU" altLang="ru-RU"/>
              <a:pPr>
                <a:defRPr/>
              </a:pPr>
              <a:t>‹#›</a:t>
            </a:fld>
            <a:endParaRPr lang="ru-RU" altLang="ru-RU"/>
          </a:p>
        </p:txBody>
      </p:sp>
    </p:spTree>
    <p:extLst>
      <p:ext uri="{BB962C8B-B14F-4D97-AF65-F5344CB8AC3E}">
        <p14:creationId xmlns:p14="http://schemas.microsoft.com/office/powerpoint/2010/main" val="367125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DB32B30E-893B-431A-A514-0413BD7F8769}"/>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4">
            <a:extLst>
              <a:ext uri="{FF2B5EF4-FFF2-40B4-BE49-F238E27FC236}">
                <a16:creationId xmlns:a16="http://schemas.microsoft.com/office/drawing/2014/main" id="{F33241E8-D28F-4373-B70E-365B88DED6E1}"/>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3609A822-EA2A-44D8-8454-19E293699296}"/>
              </a:ext>
            </a:extLst>
          </p:cNvPr>
          <p:cNvSpPr>
            <a:spLocks noGrp="1"/>
          </p:cNvSpPr>
          <p:nvPr>
            <p:ph type="sldNum" sz="quarter" idx="12"/>
          </p:nvPr>
        </p:nvSpPr>
        <p:spPr/>
        <p:txBody>
          <a:bodyPr/>
          <a:lstStyle>
            <a:lvl1pPr>
              <a:defRPr/>
            </a:lvl1pPr>
          </a:lstStyle>
          <a:p>
            <a:pPr>
              <a:defRPr/>
            </a:pPr>
            <a:fld id="{BC483DC2-3466-4620-BBCE-9BD677769F3F}" type="slidenum">
              <a:rPr lang="ru-RU" altLang="ru-RU"/>
              <a:pPr>
                <a:defRPr/>
              </a:pPr>
              <a:t>‹#›</a:t>
            </a:fld>
            <a:endParaRPr lang="ru-RU" altLang="ru-RU"/>
          </a:p>
        </p:txBody>
      </p:sp>
    </p:spTree>
    <p:extLst>
      <p:ext uri="{BB962C8B-B14F-4D97-AF65-F5344CB8AC3E}">
        <p14:creationId xmlns:p14="http://schemas.microsoft.com/office/powerpoint/2010/main" val="288602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E79304A6-593F-47C1-901D-3833FB6C5E56}"/>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4C954FE0-DBEC-43E8-BB9E-61050DBE3D1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036B7D82-CDF8-423F-A658-79646F074F76}"/>
              </a:ext>
            </a:extLst>
          </p:cNvPr>
          <p:cNvSpPr>
            <a:spLocks noGrp="1"/>
          </p:cNvSpPr>
          <p:nvPr>
            <p:ph type="sldNum" sz="quarter" idx="12"/>
          </p:nvPr>
        </p:nvSpPr>
        <p:spPr/>
        <p:txBody>
          <a:bodyPr/>
          <a:lstStyle>
            <a:lvl1pPr>
              <a:defRPr/>
            </a:lvl1pPr>
          </a:lstStyle>
          <a:p>
            <a:pPr>
              <a:defRPr/>
            </a:pPr>
            <a:fld id="{B58133A7-73DE-4750-BF91-44F90F1341FF}" type="slidenum">
              <a:rPr lang="ru-RU" altLang="ru-RU"/>
              <a:pPr>
                <a:defRPr/>
              </a:pPr>
              <a:t>‹#›</a:t>
            </a:fld>
            <a:endParaRPr lang="ru-RU" altLang="ru-RU"/>
          </a:p>
        </p:txBody>
      </p:sp>
    </p:spTree>
    <p:extLst>
      <p:ext uri="{BB962C8B-B14F-4D97-AF65-F5344CB8AC3E}">
        <p14:creationId xmlns:p14="http://schemas.microsoft.com/office/powerpoint/2010/main" val="47390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A8720701-4BD2-4BD1-9940-5DC60BCF78B7}"/>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9C1C18F4-DD8F-436F-BE87-DAF57D558A87}"/>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4811A111-5F97-4701-A61A-BF67F12CBB7C}"/>
              </a:ext>
            </a:extLst>
          </p:cNvPr>
          <p:cNvSpPr>
            <a:spLocks noGrp="1"/>
          </p:cNvSpPr>
          <p:nvPr>
            <p:ph type="sldNum" sz="quarter" idx="12"/>
          </p:nvPr>
        </p:nvSpPr>
        <p:spPr/>
        <p:txBody>
          <a:bodyPr/>
          <a:lstStyle>
            <a:lvl1pPr>
              <a:defRPr/>
            </a:lvl1pPr>
          </a:lstStyle>
          <a:p>
            <a:pPr>
              <a:defRPr/>
            </a:pPr>
            <a:fld id="{5A912085-B14B-4D4A-A797-B8D2D8A041E6}" type="slidenum">
              <a:rPr lang="ru-RU" altLang="ru-RU"/>
              <a:pPr>
                <a:defRPr/>
              </a:pPr>
              <a:t>‹#›</a:t>
            </a:fld>
            <a:endParaRPr lang="ru-RU" altLang="ru-RU"/>
          </a:p>
        </p:txBody>
      </p:sp>
    </p:spTree>
    <p:extLst>
      <p:ext uri="{BB962C8B-B14F-4D97-AF65-F5344CB8AC3E}">
        <p14:creationId xmlns:p14="http://schemas.microsoft.com/office/powerpoint/2010/main" val="356275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70FAE6F1-54C6-4CBF-A970-2DC9EB49796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2FB0FFFB-FEE4-4033-A959-BA4019B48C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12FE0421-B843-48EC-9684-BE019CB30B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ru-RU"/>
          </a:p>
        </p:txBody>
      </p:sp>
      <p:sp>
        <p:nvSpPr>
          <p:cNvPr id="5" name="Нижний колонтитул 4">
            <a:extLst>
              <a:ext uri="{FF2B5EF4-FFF2-40B4-BE49-F238E27FC236}">
                <a16:creationId xmlns:a16="http://schemas.microsoft.com/office/drawing/2014/main" id="{ABD545E9-8FEC-41E9-9221-02CED554FC4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ru-RU"/>
          </a:p>
        </p:txBody>
      </p:sp>
      <p:sp>
        <p:nvSpPr>
          <p:cNvPr id="6" name="Номер слайда 5">
            <a:extLst>
              <a:ext uri="{FF2B5EF4-FFF2-40B4-BE49-F238E27FC236}">
                <a16:creationId xmlns:a16="http://schemas.microsoft.com/office/drawing/2014/main" id="{B6C4A036-606F-4CB4-B68D-858DF930D9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B82E5C4-9E21-4E74-82F7-7A16BAC1882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4" r:id="rId12"/>
    <p:sldLayoutId id="2147483775" r:id="rId13"/>
    <p:sldLayoutId id="2147483776"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8" Type="http://schemas.openxmlformats.org/officeDocument/2006/relationships/hyperlink" Target="https://www.youtube.com/watch?v=8Is-6T2ehGE" TargetMode="External"/><Relationship Id="rId3" Type="http://schemas.openxmlformats.org/officeDocument/2006/relationships/hyperlink" Target="https://ru.wikipedia.org/wiki/%D0%92%D1%80%D0%B5%D0%BC%D1%8F" TargetMode="External"/><Relationship Id="rId7" Type="http://schemas.openxmlformats.org/officeDocument/2006/relationships/hyperlink" Target="https://zaochnik.ru/blog/fizika-dlya-chajnikov-chto-takoe-vremya/" TargetMode="External"/><Relationship Id="rId2" Type="http://schemas.openxmlformats.org/officeDocument/2006/relationships/hyperlink" Target="http://light-science.ru/fizika/chto-takoe-vremya.html" TargetMode="External"/><Relationship Id="rId1" Type="http://schemas.openxmlformats.org/officeDocument/2006/relationships/slideLayout" Target="../slideLayouts/slideLayout12.xml"/><Relationship Id="rId6" Type="http://schemas.openxmlformats.org/officeDocument/2006/relationships/hyperlink" Target="http://merkab.narod.ru/time2.html" TargetMode="External"/><Relationship Id="rId5" Type="http://schemas.openxmlformats.org/officeDocument/2006/relationships/hyperlink" Target="https://shtorm777.ru/chto-takoe-vremya.html" TargetMode="External"/><Relationship Id="rId4" Type="http://schemas.openxmlformats.org/officeDocument/2006/relationships/hyperlink" Target="https://spacegid.com/chto-takoe-vremya.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descr="http://www.chem4kids.com/files/art/bio-intro-02.png">
            <a:extLst>
              <a:ext uri="{FF2B5EF4-FFF2-40B4-BE49-F238E27FC236}">
                <a16:creationId xmlns:a16="http://schemas.microsoft.com/office/drawing/2014/main" id="{48A2F3D1-7107-459A-AF29-1BB8B1071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3886200"/>
            <a:ext cx="915828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Прямоугольник 6">
            <a:extLst>
              <a:ext uri="{FF2B5EF4-FFF2-40B4-BE49-F238E27FC236}">
                <a16:creationId xmlns:a16="http://schemas.microsoft.com/office/drawing/2014/main" id="{AC7C1C0A-39AD-49E3-9052-96CC6E9EB00F}"/>
              </a:ext>
            </a:extLst>
          </p:cNvPr>
          <p:cNvSpPr>
            <a:spLocks noChangeArrowheads="1"/>
          </p:cNvSpPr>
          <p:nvPr/>
        </p:nvSpPr>
        <p:spPr bwMode="auto">
          <a:xfrm>
            <a:off x="14288" y="107950"/>
            <a:ext cx="91138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kk-KZ" altLang="ru-RU" sz="2000">
                <a:latin typeface="Arial" panose="020B0604020202020204" pitchFamily="34" charset="0"/>
              </a:rPr>
              <a:t>ӘЛ-ФАРАБИ атындағы ҚАЗАҚ ҰЛТТЫҚ УНИВЕРСИТЕТІ</a:t>
            </a:r>
          </a:p>
          <a:p>
            <a:pPr algn="ctr">
              <a:spcBef>
                <a:spcPct val="0"/>
              </a:spcBef>
              <a:buFontTx/>
              <a:buNone/>
            </a:pPr>
            <a:r>
              <a:rPr lang="kk-KZ" altLang="ru-RU" sz="2000">
                <a:latin typeface="Arial" panose="020B0604020202020204" pitchFamily="34" charset="0"/>
              </a:rPr>
              <a:t>Биология және биотехнология факультеті</a:t>
            </a:r>
          </a:p>
        </p:txBody>
      </p:sp>
      <p:pic>
        <p:nvPicPr>
          <p:cNvPr id="2" name="MS900074828[1].wav">
            <a:hlinkClick r:id="" action="ppaction://media"/>
            <a:extLst>
              <a:ext uri="{FF2B5EF4-FFF2-40B4-BE49-F238E27FC236}">
                <a16:creationId xmlns:a16="http://schemas.microsoft.com/office/drawing/2014/main" id="{B2B26433-9F2E-4FC0-9593-909B2FCCDC61}"/>
              </a:ext>
            </a:extLst>
          </p:cNvPr>
          <p:cNvPicPr>
            <a:picLocks noChangeAspect="1" noChangeArrowheads="1"/>
          </p:cNvPicPr>
          <p:nvPr>
            <a:wavAudioFile r:embed="rId1" name="CD4ED962.wav"/>
          </p:nvPr>
        </p:nvPicPr>
        <p:blipFill>
          <a:blip r:embed="rId4">
            <a:extLst>
              <a:ext uri="{28A0092B-C50C-407E-A947-70E740481C1C}">
                <a14:useLocalDpi xmlns:a14="http://schemas.microsoft.com/office/drawing/2010/main" val="0"/>
              </a:ext>
            </a:extLst>
          </a:blip>
          <a:srcRect/>
          <a:stretch>
            <a:fillRect/>
          </a:stretch>
        </p:blipFill>
        <p:spPr bwMode="auto">
          <a:xfrm>
            <a:off x="8124825" y="61991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050AA04-B99D-4161-94B3-E5BBA0FAC3C0}"/>
              </a:ext>
            </a:extLst>
          </p:cNvPr>
          <p:cNvSpPr txBox="1"/>
          <p:nvPr/>
        </p:nvSpPr>
        <p:spPr>
          <a:xfrm>
            <a:off x="3462338" y="1898650"/>
            <a:ext cx="2265362" cy="584200"/>
          </a:xfrm>
          <a:prstGeom prst="rect">
            <a:avLst/>
          </a:prstGeom>
          <a:noFill/>
        </p:spPr>
        <p:txBody>
          <a:bodyPr>
            <a:spAutoFit/>
          </a:bodyPr>
          <a:lstStyle/>
          <a:p>
            <a:pPr algn="ctr">
              <a:defRPr/>
            </a:pPr>
            <a:r>
              <a:rPr lang="ru-RU" sz="3200" b="1" dirty="0">
                <a:solidFill>
                  <a:schemeClr val="tx2">
                    <a:lumMod val="75000"/>
                  </a:schemeClr>
                </a:solidFill>
              </a:rPr>
              <a:t>Лекция </a:t>
            </a:r>
            <a:r>
              <a:rPr lang="ru-RU" sz="3200" b="1" dirty="0" smtClean="0">
                <a:solidFill>
                  <a:schemeClr val="tx2">
                    <a:lumMod val="75000"/>
                  </a:schemeClr>
                </a:solidFill>
              </a:rPr>
              <a:t>7</a:t>
            </a:r>
            <a:endParaRPr lang="ru-RU" sz="3200" b="1" dirty="0">
              <a:solidFill>
                <a:schemeClr val="tx2">
                  <a:lumMod val="75000"/>
                </a:schemeClr>
              </a:solidFill>
            </a:endParaRPr>
          </a:p>
        </p:txBody>
      </p:sp>
      <p:sp>
        <p:nvSpPr>
          <p:cNvPr id="3" name="Прямоугольник 2"/>
          <p:cNvSpPr/>
          <p:nvPr/>
        </p:nvSpPr>
        <p:spPr>
          <a:xfrm>
            <a:off x="467544" y="2551837"/>
            <a:ext cx="7920880" cy="923330"/>
          </a:xfrm>
          <a:prstGeom prst="rect">
            <a:avLst/>
          </a:prstGeom>
        </p:spPr>
        <p:txBody>
          <a:bodyPr wrap="square">
            <a:spAutoFit/>
          </a:bodyPr>
          <a:lstStyle/>
          <a:p>
            <a:pPr algn="ctr"/>
            <a:r>
              <a:rPr lang="ru-RU" b="1" dirty="0">
                <a:solidFill>
                  <a:srgbClr val="FF0000"/>
                </a:solidFill>
              </a:rPr>
              <a:t>Биоритмология. </a:t>
            </a:r>
            <a:r>
              <a:rPr lang="ru-RU" b="1" dirty="0" err="1">
                <a:solidFill>
                  <a:srgbClr val="FF0000"/>
                </a:solidFill>
              </a:rPr>
              <a:t>Көпклеткалы</a:t>
            </a:r>
            <a:r>
              <a:rPr lang="ru-RU" b="1" dirty="0">
                <a:solidFill>
                  <a:srgbClr val="FF0000"/>
                </a:solidFill>
              </a:rPr>
              <a:t> </a:t>
            </a:r>
            <a:r>
              <a:rPr lang="ru-RU" b="1" dirty="0" err="1">
                <a:solidFill>
                  <a:srgbClr val="FF0000"/>
                </a:solidFill>
              </a:rPr>
              <a:t>организмдегі</a:t>
            </a:r>
            <a:r>
              <a:rPr lang="ru-RU" b="1" dirty="0">
                <a:solidFill>
                  <a:srgbClr val="FF0000"/>
                </a:solidFill>
              </a:rPr>
              <a:t> </a:t>
            </a:r>
            <a:r>
              <a:rPr lang="ru-RU" b="1" dirty="0" err="1">
                <a:solidFill>
                  <a:srgbClr val="FF0000"/>
                </a:solidFill>
              </a:rPr>
              <a:t>ырғақ</a:t>
            </a:r>
            <a:r>
              <a:rPr lang="ru-RU" b="1" dirty="0">
                <a:solidFill>
                  <a:srgbClr val="FF0000"/>
                </a:solidFill>
              </a:rPr>
              <a:t> </a:t>
            </a:r>
            <a:r>
              <a:rPr lang="ru-RU" b="1" dirty="0" err="1">
                <a:solidFill>
                  <a:srgbClr val="FF0000"/>
                </a:solidFill>
              </a:rPr>
              <a:t>иерархиясы</a:t>
            </a:r>
            <a:r>
              <a:rPr lang="ru-RU" b="1" dirty="0">
                <a:solidFill>
                  <a:srgbClr val="FF0000"/>
                </a:solidFill>
              </a:rPr>
              <a:t>. </a:t>
            </a:r>
            <a:r>
              <a:rPr lang="ru-RU" b="1" dirty="0" err="1">
                <a:solidFill>
                  <a:srgbClr val="FF0000"/>
                </a:solidFill>
              </a:rPr>
              <a:t>Биологиялық</a:t>
            </a:r>
            <a:r>
              <a:rPr lang="ru-RU" b="1" dirty="0">
                <a:solidFill>
                  <a:srgbClr val="FF0000"/>
                </a:solidFill>
              </a:rPr>
              <a:t> </a:t>
            </a:r>
            <a:r>
              <a:rPr lang="ru-RU" b="1" dirty="0" err="1">
                <a:solidFill>
                  <a:srgbClr val="FF0000"/>
                </a:solidFill>
              </a:rPr>
              <a:t>сағат</a:t>
            </a:r>
            <a:r>
              <a:rPr lang="ru-RU" b="1" dirty="0">
                <a:solidFill>
                  <a:srgbClr val="FF0000"/>
                </a:solidFill>
              </a:rPr>
              <a:t>. </a:t>
            </a:r>
            <a:r>
              <a:rPr lang="ru-RU" b="1" dirty="0" err="1">
                <a:solidFill>
                  <a:srgbClr val="FF0000"/>
                </a:solidFill>
              </a:rPr>
              <a:t>Сыртқы</a:t>
            </a:r>
            <a:r>
              <a:rPr lang="ru-RU" b="1" dirty="0">
                <a:solidFill>
                  <a:srgbClr val="FF0000"/>
                </a:solidFill>
              </a:rPr>
              <a:t> </a:t>
            </a:r>
            <a:r>
              <a:rPr lang="ru-RU" b="1" dirty="0" err="1">
                <a:solidFill>
                  <a:srgbClr val="FF0000"/>
                </a:solidFill>
              </a:rPr>
              <a:t>ортаның</a:t>
            </a:r>
            <a:r>
              <a:rPr lang="ru-RU" b="1" dirty="0">
                <a:solidFill>
                  <a:srgbClr val="FF0000"/>
                </a:solidFill>
              </a:rPr>
              <a:t> </a:t>
            </a:r>
            <a:r>
              <a:rPr lang="ru-RU" b="1" dirty="0" err="1">
                <a:solidFill>
                  <a:srgbClr val="FF0000"/>
                </a:solidFill>
              </a:rPr>
              <a:t>экстрималды</a:t>
            </a:r>
            <a:r>
              <a:rPr lang="ru-RU" b="1" dirty="0">
                <a:solidFill>
                  <a:srgbClr val="FF0000"/>
                </a:solidFill>
              </a:rPr>
              <a:t> </a:t>
            </a:r>
            <a:r>
              <a:rPr lang="ru-RU" b="1" dirty="0" err="1">
                <a:solidFill>
                  <a:srgbClr val="FF0000"/>
                </a:solidFill>
              </a:rPr>
              <a:t>жағдайларына</a:t>
            </a:r>
            <a:r>
              <a:rPr lang="ru-RU" b="1" dirty="0">
                <a:solidFill>
                  <a:srgbClr val="FF0000"/>
                </a:solidFill>
              </a:rPr>
              <a:t> </a:t>
            </a:r>
            <a:r>
              <a:rPr lang="ru-RU" b="1" dirty="0" err="1">
                <a:solidFill>
                  <a:srgbClr val="FF0000"/>
                </a:solidFill>
              </a:rPr>
              <a:t>биологиялық</a:t>
            </a:r>
            <a:r>
              <a:rPr lang="ru-RU" b="1" dirty="0">
                <a:solidFill>
                  <a:srgbClr val="FF0000"/>
                </a:solidFill>
              </a:rPr>
              <a:t> </a:t>
            </a:r>
            <a:r>
              <a:rPr lang="ru-RU" b="1" dirty="0" err="1">
                <a:solidFill>
                  <a:srgbClr val="FF0000"/>
                </a:solidFill>
              </a:rPr>
              <a:t>жүйелердің</a:t>
            </a:r>
            <a:r>
              <a:rPr lang="ru-RU" b="1" dirty="0">
                <a:solidFill>
                  <a:srgbClr val="FF0000"/>
                </a:solidFill>
              </a:rPr>
              <a:t> </a:t>
            </a:r>
            <a:r>
              <a:rPr lang="ru-RU" b="1" dirty="0" err="1">
                <a:solidFill>
                  <a:srgbClr val="FF0000"/>
                </a:solidFill>
              </a:rPr>
              <a:t>бейімделу</a:t>
            </a:r>
            <a:r>
              <a:rPr lang="ru-RU" b="1" dirty="0">
                <a:solidFill>
                  <a:srgbClr val="FF0000"/>
                </a:solidFill>
              </a:rPr>
              <a:t> </a:t>
            </a:r>
            <a:r>
              <a:rPr lang="ru-RU" b="1" dirty="0" err="1">
                <a:solidFill>
                  <a:srgbClr val="FF0000"/>
                </a:solidFill>
              </a:rPr>
              <a:t>механизмдері</a:t>
            </a:r>
            <a:r>
              <a:rPr lang="ru-RU" b="1" dirty="0">
                <a:solidFill>
                  <a:srgbClr val="FF0000"/>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7ACBCD0-6A09-4286-8960-21FA4E340EC9}"/>
              </a:ext>
            </a:extLst>
          </p:cNvPr>
          <p:cNvGraphicFramePr>
            <a:graphicFrameLocks noGrp="1"/>
          </p:cNvGraphicFramePr>
          <p:nvPr>
            <p:ph idx="1"/>
          </p:nvPr>
        </p:nvGraphicFramePr>
        <p:xfrm>
          <a:off x="179388" y="188913"/>
          <a:ext cx="8712200" cy="6027737"/>
        </p:xfrm>
        <a:graphic>
          <a:graphicData uri="http://schemas.openxmlformats.org/drawingml/2006/table">
            <a:tbl>
              <a:tblPr firstRow="1" firstCol="1" bandRow="1">
                <a:tableStyleId>{8A107856-5554-42FB-B03E-39F5DBC370BA}</a:tableStyleId>
              </a:tblPr>
              <a:tblGrid>
                <a:gridCol w="1152026">
                  <a:extLst>
                    <a:ext uri="{9D8B030D-6E8A-4147-A177-3AD203B41FA5}">
                      <a16:colId xmlns:a16="http://schemas.microsoft.com/office/drawing/2014/main" val="20000"/>
                    </a:ext>
                  </a:extLst>
                </a:gridCol>
                <a:gridCol w="1224028">
                  <a:extLst>
                    <a:ext uri="{9D8B030D-6E8A-4147-A177-3AD203B41FA5}">
                      <a16:colId xmlns:a16="http://schemas.microsoft.com/office/drawing/2014/main" val="20001"/>
                    </a:ext>
                  </a:extLst>
                </a:gridCol>
                <a:gridCol w="1584036">
                  <a:extLst>
                    <a:ext uri="{9D8B030D-6E8A-4147-A177-3AD203B41FA5}">
                      <a16:colId xmlns:a16="http://schemas.microsoft.com/office/drawing/2014/main" val="20002"/>
                    </a:ext>
                  </a:extLst>
                </a:gridCol>
                <a:gridCol w="2160050">
                  <a:extLst>
                    <a:ext uri="{9D8B030D-6E8A-4147-A177-3AD203B41FA5}">
                      <a16:colId xmlns:a16="http://schemas.microsoft.com/office/drawing/2014/main" val="20003"/>
                    </a:ext>
                  </a:extLst>
                </a:gridCol>
                <a:gridCol w="2592060">
                  <a:extLst>
                    <a:ext uri="{9D8B030D-6E8A-4147-A177-3AD203B41FA5}">
                      <a16:colId xmlns:a16="http://schemas.microsoft.com/office/drawing/2014/main" val="20004"/>
                    </a:ext>
                  </a:extLst>
                </a:gridCol>
              </a:tblGrid>
              <a:tr h="2592440">
                <a:tc>
                  <a:txBody>
                    <a:bodyPr/>
                    <a:lstStyle/>
                    <a:p>
                      <a:pPr>
                        <a:lnSpc>
                          <a:spcPct val="115000"/>
                        </a:lnSpc>
                        <a:spcAft>
                          <a:spcPts val="0"/>
                        </a:spcAft>
                      </a:pPr>
                      <a:r>
                        <a:rPr lang="ru-RU" sz="1400" b="0" dirty="0" err="1">
                          <a:effectLst/>
                          <a:latin typeface="Times New Roman" pitchFamily="18" charset="0"/>
                          <a:cs typeface="Times New Roman" pitchFamily="18" charset="0"/>
                        </a:rPr>
                        <a:t>Сыртқы</a:t>
                      </a:r>
                      <a:r>
                        <a:rPr lang="ru-RU" sz="1400" b="0" dirty="0">
                          <a:effectLst/>
                          <a:latin typeface="Times New Roman" pitchFamily="18" charset="0"/>
                          <a:cs typeface="Times New Roman" pitchFamily="18" charset="0"/>
                        </a:rPr>
                        <a:t> орта </a:t>
                      </a:r>
                      <a:r>
                        <a:rPr lang="ru-RU" sz="1400" b="0" dirty="0" err="1">
                          <a:effectLst/>
                          <a:latin typeface="Times New Roman" pitchFamily="18" charset="0"/>
                          <a:cs typeface="Times New Roman" pitchFamily="18" charset="0"/>
                        </a:rPr>
                        <a:t>жағдайына</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тәуелді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жүретін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биологиялық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ырғақтар</a:t>
                      </a:r>
                      <a:endParaRPr lang="ru-RU" sz="1400" b="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en-US" sz="1400" b="0" dirty="0" err="1">
                          <a:solidFill>
                            <a:srgbClr val="C00000"/>
                          </a:solidFill>
                          <a:effectLst/>
                          <a:latin typeface="Times New Roman" pitchFamily="18" charset="0"/>
                          <a:cs typeface="Times New Roman" pitchFamily="18" charset="0"/>
                        </a:rPr>
                        <a:t>экзогенді</a:t>
                      </a:r>
                      <a:endParaRPr lang="ru-RU" sz="1400" b="0" dirty="0">
                        <a:solidFill>
                          <a:srgbClr val="C00000"/>
                        </a:solidFill>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400" b="0" dirty="0" err="1">
                          <a:effectLst/>
                          <a:latin typeface="Times New Roman" pitchFamily="18" charset="0"/>
                          <a:cs typeface="Times New Roman" pitchFamily="18" charset="0"/>
                        </a:rPr>
                        <a:t>Сыртқы</a:t>
                      </a:r>
                      <a:r>
                        <a:rPr lang="ru-RU" sz="1400" b="0" dirty="0">
                          <a:effectLst/>
                          <a:latin typeface="Times New Roman" pitchFamily="18" charset="0"/>
                          <a:cs typeface="Times New Roman" pitchFamily="18" charset="0"/>
                        </a:rPr>
                        <a:t> орта </a:t>
                      </a:r>
                      <a:r>
                        <a:rPr lang="ru-RU" sz="1400" b="0" dirty="0" err="1">
                          <a:effectLst/>
                          <a:latin typeface="Times New Roman" pitchFamily="18" charset="0"/>
                          <a:cs typeface="Times New Roman" pitchFamily="18" charset="0"/>
                        </a:rPr>
                        <a:t>жағдайына</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тәуелді</a:t>
                      </a:r>
                      <a:r>
                        <a:rPr lang="ru-RU" sz="1400" b="0" dirty="0">
                          <a:effectLst/>
                          <a:latin typeface="Times New Roman" pitchFamily="18" charset="0"/>
                          <a:cs typeface="Times New Roman" pitchFamily="18" charset="0"/>
                        </a:rPr>
                        <a:t> </a:t>
                      </a:r>
                      <a:endParaRPr lang="ru-RU" sz="1400" b="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400" b="0" dirty="0" err="1">
                          <a:effectLst/>
                          <a:latin typeface="Times New Roman" pitchFamily="18" charset="0"/>
                          <a:cs typeface="Times New Roman" pitchFamily="18" charset="0"/>
                        </a:rPr>
                        <a:t>Егер</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басқа</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функциялар</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секілді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метаболизмнің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тыныштығы</a:t>
                      </a:r>
                      <a:r>
                        <a:rPr lang="ru-RU" sz="1400" b="0" dirty="0">
                          <a:effectLst/>
                          <a:latin typeface="Times New Roman" pitchFamily="18" charset="0"/>
                          <a:cs typeface="Times New Roman" pitchFamily="18" charset="0"/>
                        </a:rPr>
                        <a:t> мен </a:t>
                      </a:r>
                      <a:r>
                        <a:rPr lang="ru-RU" sz="1400" b="0" dirty="0" err="1">
                          <a:effectLst/>
                          <a:latin typeface="Times New Roman" pitchFamily="18" charset="0"/>
                          <a:cs typeface="Times New Roman" pitchFamily="18" charset="0"/>
                        </a:rPr>
                        <a:t>белсенділігі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күшеюі</a:t>
                      </a:r>
                      <a:r>
                        <a:rPr lang="ru-RU" sz="1400" b="0" dirty="0">
                          <a:effectLst/>
                          <a:latin typeface="Times New Roman" pitchFamily="18" charset="0"/>
                          <a:cs typeface="Times New Roman" pitchFamily="18" charset="0"/>
                        </a:rPr>
                        <a:t> мен </a:t>
                      </a:r>
                      <a:r>
                        <a:rPr lang="ru-RU" sz="1400" b="0" dirty="0" err="1">
                          <a:effectLst/>
                          <a:latin typeface="Times New Roman" pitchFamily="18" charset="0"/>
                          <a:cs typeface="Times New Roman" pitchFamily="18" charset="0"/>
                        </a:rPr>
                        <a:t>тежелуі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сыртқы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ортаның</a:t>
                      </a:r>
                      <a:r>
                        <a:rPr lang="ru-RU" sz="1400" b="0" dirty="0">
                          <a:effectLst/>
                          <a:latin typeface="Times New Roman" pitchFamily="18" charset="0"/>
                          <a:cs typeface="Times New Roman" pitchFamily="18" charset="0"/>
                        </a:rPr>
                        <a:t> – </a:t>
                      </a:r>
                      <a:r>
                        <a:rPr lang="ru-RU" sz="1400" b="0" dirty="0" err="1">
                          <a:effectLst/>
                          <a:latin typeface="Times New Roman" pitchFamily="18" charset="0"/>
                          <a:cs typeface="Times New Roman" pitchFamily="18" charset="0"/>
                        </a:rPr>
                        <a:t>жарықтылығының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температурасының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дымқылдығының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т.б</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жағдайларының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өзгеруіне</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тәуелді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жүретін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болса</a:t>
                      </a:r>
                      <a:endParaRPr lang="ru-RU" sz="1400" b="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Calibri"/>
                        <a:cs typeface="Times New Roman" pitchFamily="18" charset="0"/>
                      </a:endParaRPr>
                    </a:p>
                  </a:txBody>
                  <a:tcPr marL="68574" marR="68574" marT="0" marB="0"/>
                </a:tc>
                <a:extLst>
                  <a:ext uri="{0D108BD9-81ED-4DB2-BD59-A6C34878D82A}">
                    <a16:rowId xmlns:a16="http://schemas.microsoft.com/office/drawing/2014/main" val="10000"/>
                  </a:ext>
                </a:extLst>
              </a:tr>
              <a:tr h="3435297">
                <a:tc>
                  <a:txBody>
                    <a:bodyPr/>
                    <a:lstStyle/>
                    <a:p>
                      <a:pPr>
                        <a:lnSpc>
                          <a:spcPct val="115000"/>
                        </a:lnSpc>
                        <a:spcAft>
                          <a:spcPts val="0"/>
                        </a:spcAft>
                      </a:pPr>
                      <a:r>
                        <a:rPr lang="ru-RU" sz="1400">
                          <a:effectLst/>
                          <a:latin typeface="Times New Roman" pitchFamily="18" charset="0"/>
                          <a:cs typeface="Times New Roman" pitchFamily="18" charset="0"/>
                        </a:rPr>
                        <a:t> </a:t>
                      </a:r>
                      <a:endParaRPr lang="ru-RU" sz="140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en-US" sz="1400" dirty="0" err="1">
                          <a:solidFill>
                            <a:srgbClr val="C00000"/>
                          </a:solidFill>
                          <a:effectLst/>
                          <a:latin typeface="Times New Roman" pitchFamily="18" charset="0"/>
                          <a:cs typeface="Times New Roman" pitchFamily="18" charset="0"/>
                        </a:rPr>
                        <a:t>эндогенді</a:t>
                      </a:r>
                      <a:endParaRPr lang="ru-RU" sz="1400" dirty="0">
                        <a:solidFill>
                          <a:srgbClr val="C00000"/>
                        </a:solidFill>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Тұрақты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сыртқы</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жағдай</a:t>
                      </a:r>
                      <a:r>
                        <a:rPr lang="ru-RU" sz="1400" dirty="0" err="1">
                          <a:effectLst/>
                          <a:latin typeface="Times New Roman" pitchFamily="18" charset="0"/>
                          <a:cs typeface="Times New Roman" pitchFamily="18" charset="0"/>
                        </a:rPr>
                        <a:t>лар</a:t>
                      </a:r>
                      <a:r>
                        <a:rPr lang="en-US" sz="1400" dirty="0" err="1">
                          <a:effectLst/>
                          <a:latin typeface="Times New Roman" pitchFamily="18" charset="0"/>
                          <a:cs typeface="Times New Roman" pitchFamily="18" charset="0"/>
                        </a:rPr>
                        <a:t>да</a:t>
                      </a:r>
                      <a:endParaRPr lang="ru-RU" sz="140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Периодтық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процестің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тұрақты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температурасында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үздіксіз</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қараңғы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немесе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үздіксіз</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жарық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фазасында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тәуліктің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немесе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маусымның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белгілі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бір</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уақытында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ырғақтылық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сақталып</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жүрсе</a:t>
                      </a:r>
                      <a:endParaRPr lang="ru-RU" sz="140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функциональды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барлық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бейімделуші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ырғақты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тербелістерді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топтастырады</a:t>
                      </a:r>
                      <a:r>
                        <a:rPr lang="kk-KZ" sz="1400" dirty="0">
                          <a:effectLst/>
                          <a:latin typeface="Times New Roman" pitchFamily="18" charset="0"/>
                          <a:cs typeface="Times New Roman" pitchFamily="18" charset="0"/>
                        </a:rPr>
                        <a:t>. Секундтағы бірнеше циклдардан жыл аралығындағы және одан астам мезгілдегі циклдерге дейінгі жиілігімен сипатталатын эндогенді ырғақтар нерв импульстарында, сұйықтарды шығаруда, тыныс алуда, қан қысымында, ой еңбегінде, ұйқы кезінде т.б жағдайларда көрініс береді. </a:t>
                      </a:r>
                      <a:endParaRPr lang="ru-RU" sz="1400" dirty="0">
                        <a:effectLst/>
                        <a:latin typeface="Times New Roman" pitchFamily="18" charset="0"/>
                        <a:cs typeface="Times New Roman" pitchFamily="18" charset="0"/>
                      </a:endParaRPr>
                    </a:p>
                    <a:p>
                      <a:pPr>
                        <a:lnSpc>
                          <a:spcPct val="115000"/>
                        </a:lnSpc>
                        <a:spcAft>
                          <a:spcPts val="0"/>
                        </a:spcAft>
                      </a:pPr>
                      <a:r>
                        <a:rPr lang="kk-KZ" sz="1400" dirty="0">
                          <a:effectLst/>
                          <a:latin typeface="Times New Roman" pitchFamily="18" charset="0"/>
                          <a:cs typeface="Times New Roman" pitchFamily="18" charset="0"/>
                        </a:rPr>
                        <a:t> </a:t>
                      </a:r>
                      <a:endParaRPr lang="ru-RU" sz="1400" dirty="0">
                        <a:effectLst/>
                        <a:latin typeface="Times New Roman" pitchFamily="18" charset="0"/>
                        <a:ea typeface="Calibri"/>
                        <a:cs typeface="Times New Roman" pitchFamily="18" charset="0"/>
                      </a:endParaRPr>
                    </a:p>
                  </a:txBody>
                  <a:tcPr marL="68574" marR="68574" marT="0" marB="0"/>
                </a:tc>
                <a:extLst>
                  <a:ext uri="{0D108BD9-81ED-4DB2-BD59-A6C34878D82A}">
                    <a16:rowId xmlns:a16="http://schemas.microsoft.com/office/drawing/2014/main" val="10001"/>
                  </a:ext>
                </a:extLst>
              </a:tr>
            </a:tbl>
          </a:graphicData>
        </a:graphic>
      </p:graphicFrame>
      <p:sp>
        <p:nvSpPr>
          <p:cNvPr id="17430" name="Номер слайда 3">
            <a:extLst>
              <a:ext uri="{FF2B5EF4-FFF2-40B4-BE49-F238E27FC236}">
                <a16:creationId xmlns:a16="http://schemas.microsoft.com/office/drawing/2014/main" id="{86C09856-0485-4E9C-955C-2C69086335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B58384-FECD-45DA-A705-7C631C9E0786}" type="slidenum">
              <a:rPr lang="ru-RU" altLang="ru-RU" sz="1200" smtClean="0">
                <a:solidFill>
                  <a:srgbClr val="898989"/>
                </a:solidFill>
                <a:latin typeface="Arial" panose="020B0604020202020204" pitchFamily="34" charset="0"/>
              </a:rPr>
              <a:pPr>
                <a:spcBef>
                  <a:spcPct val="0"/>
                </a:spcBef>
                <a:buFontTx/>
                <a:buNone/>
              </a:pPr>
              <a:t>10</a:t>
            </a:fld>
            <a:endParaRPr lang="ru-RU" altLang="ru-RU"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a:extLst>
              <a:ext uri="{FF2B5EF4-FFF2-40B4-BE49-F238E27FC236}">
                <a16:creationId xmlns:a16="http://schemas.microsoft.com/office/drawing/2014/main" id="{1BA35439-AB01-4F20-B5B0-850A45C535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A6BC96-3AE2-4D13-81B8-395EE0B5632B}" type="slidenum">
              <a:rPr lang="ru-RU" altLang="ru-RU" sz="1200" smtClean="0">
                <a:solidFill>
                  <a:srgbClr val="898989"/>
                </a:solidFill>
                <a:latin typeface="Arial" panose="020B0604020202020204" pitchFamily="34" charset="0"/>
              </a:rPr>
              <a:pPr>
                <a:spcBef>
                  <a:spcPct val="0"/>
                </a:spcBef>
                <a:buFontTx/>
                <a:buNone/>
              </a:pPr>
              <a:t>11</a:t>
            </a:fld>
            <a:endParaRPr lang="ru-RU" altLang="ru-RU" sz="1200">
              <a:solidFill>
                <a:srgbClr val="898989"/>
              </a:solidFill>
              <a:latin typeface="Arial" panose="020B0604020202020204" pitchFamily="34" charset="0"/>
            </a:endParaRPr>
          </a:p>
        </p:txBody>
      </p:sp>
      <p:sp>
        <p:nvSpPr>
          <p:cNvPr id="18435" name="TextBox 4">
            <a:extLst>
              <a:ext uri="{FF2B5EF4-FFF2-40B4-BE49-F238E27FC236}">
                <a16:creationId xmlns:a16="http://schemas.microsoft.com/office/drawing/2014/main" id="{AF673772-DE57-427F-9D45-F319FC60F18F}"/>
              </a:ext>
            </a:extLst>
          </p:cNvPr>
          <p:cNvSpPr txBox="1">
            <a:spLocks noChangeArrowheads="1"/>
          </p:cNvSpPr>
          <p:nvPr/>
        </p:nvSpPr>
        <p:spPr bwMode="auto">
          <a:xfrm>
            <a:off x="250825" y="404813"/>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b="1">
                <a:solidFill>
                  <a:srgbClr val="FF0000"/>
                </a:solidFill>
                <a:latin typeface="Arial" panose="020B0604020202020204" pitchFamily="34" charset="0"/>
              </a:rPr>
              <a:t>Сыртқы ортаның факторы </a:t>
            </a:r>
            <a:r>
              <a:rPr lang="ru-RU" altLang="ru-RU" sz="2400">
                <a:latin typeface="Arial" panose="020B0604020202020204" pitchFamily="34" charset="0"/>
              </a:rPr>
              <a:t>Жердің өз осімен айналуымен байланысқан болса, онда олар </a:t>
            </a:r>
            <a:r>
              <a:rPr lang="ru-RU" altLang="ru-RU" sz="2400" b="1">
                <a:solidFill>
                  <a:srgbClr val="FF0000"/>
                </a:solidFill>
                <a:latin typeface="Arial" panose="020B0604020202020204" pitchFamily="34" charset="0"/>
              </a:rPr>
              <a:t>эндогенді ырғақтардың синхронизаторлары</a:t>
            </a:r>
            <a:r>
              <a:rPr lang="ru-RU" altLang="ru-RU" sz="2400">
                <a:latin typeface="Arial" panose="020B0604020202020204" pitchFamily="34" charset="0"/>
              </a:rPr>
              <a:t> ретінде қабылданады және циркадианды ырғақты </a:t>
            </a:r>
            <a:r>
              <a:rPr lang="ru-RU" altLang="ru-RU" sz="2400" b="1">
                <a:solidFill>
                  <a:srgbClr val="FF0000"/>
                </a:solidFill>
                <a:latin typeface="Arial" panose="020B0604020202020204" pitchFamily="34" charset="0"/>
              </a:rPr>
              <a:t>тәуліктік ырғаққа </a:t>
            </a:r>
            <a:r>
              <a:rPr lang="ru-RU" altLang="ru-RU" sz="2400">
                <a:latin typeface="Arial" panose="020B0604020202020204" pitchFamily="34" charset="0"/>
              </a:rPr>
              <a:t>айналдырады. </a:t>
            </a:r>
          </a:p>
          <a:p>
            <a:pPr algn="just">
              <a:spcBef>
                <a:spcPct val="0"/>
              </a:spcBef>
              <a:buFontTx/>
              <a:buNone/>
            </a:pPr>
            <a:r>
              <a:rPr lang="ru-RU" altLang="ru-RU" sz="2400">
                <a:latin typeface="Arial" panose="020B0604020202020204" pitchFamily="34" charset="0"/>
              </a:rPr>
              <a:t>Синхронизаторлар фазаның, периодтың, амплитуданың күйіне әсер етеді, ал оның өзі ырғақты тудыра алмайды, олар тек қана “такт тапсырушы” ғана болып есептеледі. </a:t>
            </a:r>
          </a:p>
          <a:p>
            <a:pPr algn="just">
              <a:spcBef>
                <a:spcPct val="0"/>
              </a:spcBef>
              <a:buFontTx/>
              <a:buNone/>
            </a:pPr>
            <a:r>
              <a:rPr lang="ru-RU" altLang="ru-RU" sz="2400">
                <a:latin typeface="Arial" panose="020B0604020202020204" pitchFamily="34" charset="0"/>
              </a:rPr>
              <a:t>Эндогенді ырғақтарға әсер ететін сыртқы циклдерді - уақыт “датчигі” деп атайды, оларға </a:t>
            </a:r>
            <a:r>
              <a:rPr lang="ru-RU" altLang="ru-RU" sz="2400" b="1">
                <a:latin typeface="Arial" panose="020B0604020202020204" pitchFamily="34" charset="0"/>
              </a:rPr>
              <a:t>фото-</a:t>
            </a:r>
            <a:r>
              <a:rPr lang="ru-RU" altLang="ru-RU" sz="2400">
                <a:latin typeface="Arial" panose="020B0604020202020204" pitchFamily="34" charset="0"/>
              </a:rPr>
              <a:t>, </a:t>
            </a:r>
            <a:r>
              <a:rPr lang="ru-RU" altLang="ru-RU" sz="2400" b="1">
                <a:latin typeface="Arial" panose="020B0604020202020204" pitchFamily="34" charset="0"/>
              </a:rPr>
              <a:t>термо-</a:t>
            </a:r>
            <a:r>
              <a:rPr lang="ru-RU" altLang="ru-RU" sz="2400">
                <a:latin typeface="Arial" panose="020B0604020202020204" pitchFamily="34" charset="0"/>
              </a:rPr>
              <a:t>, </a:t>
            </a:r>
            <a:r>
              <a:rPr lang="ru-RU" altLang="ru-RU" sz="2400" b="1">
                <a:latin typeface="Arial" panose="020B0604020202020204" pitchFamily="34" charset="0"/>
              </a:rPr>
              <a:t>баропериодтылық, ылғалдылықтың өзгерісі, Жердің электрлік және магниттік өрістері</a:t>
            </a:r>
            <a:r>
              <a:rPr lang="ru-RU" altLang="ru-RU" sz="2400">
                <a:latin typeface="Arial" panose="020B0604020202020204" pitchFamily="34" charset="0"/>
              </a:rPr>
              <a:t>, осылармен қатар адам функциясындағы ырғақ үшін - </a:t>
            </a:r>
            <a:r>
              <a:rPr lang="ru-RU" altLang="ru-RU" sz="2400" b="1">
                <a:latin typeface="Arial" panose="020B0604020202020204" pitchFamily="34" charset="0"/>
              </a:rPr>
              <a:t>әлеуметтік ырғақтар </a:t>
            </a:r>
            <a:r>
              <a:rPr lang="ru-RU" altLang="ru-RU" sz="2400">
                <a:latin typeface="Arial" panose="020B0604020202020204" pitchFamily="34" charset="0"/>
              </a:rPr>
              <a:t>жатады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a:extLst>
              <a:ext uri="{FF2B5EF4-FFF2-40B4-BE49-F238E27FC236}">
                <a16:creationId xmlns:a16="http://schemas.microsoft.com/office/drawing/2014/main" id="{73844EB6-6F59-4797-B844-EAAF5A186B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B6C27-A691-4E75-9913-4936E171DB64}" type="slidenum">
              <a:rPr lang="ru-RU" altLang="ru-RU" sz="1200" smtClean="0">
                <a:solidFill>
                  <a:srgbClr val="898989"/>
                </a:solidFill>
                <a:latin typeface="Arial" panose="020B0604020202020204" pitchFamily="34" charset="0"/>
              </a:rPr>
              <a:pPr>
                <a:spcBef>
                  <a:spcPct val="0"/>
                </a:spcBef>
                <a:buFontTx/>
                <a:buNone/>
              </a:pPr>
              <a:t>12</a:t>
            </a:fld>
            <a:endParaRPr lang="ru-RU" altLang="ru-RU" sz="1200">
              <a:solidFill>
                <a:srgbClr val="898989"/>
              </a:solidFill>
              <a:latin typeface="Arial" panose="020B0604020202020204" pitchFamily="34" charset="0"/>
            </a:endParaRPr>
          </a:p>
        </p:txBody>
      </p:sp>
      <p:sp>
        <p:nvSpPr>
          <p:cNvPr id="19459" name="TextBox 4">
            <a:extLst>
              <a:ext uri="{FF2B5EF4-FFF2-40B4-BE49-F238E27FC236}">
                <a16:creationId xmlns:a16="http://schemas.microsoft.com/office/drawing/2014/main" id="{944B8711-3E05-4533-B354-BEAFAF4E96FE}"/>
              </a:ext>
            </a:extLst>
          </p:cNvPr>
          <p:cNvSpPr txBox="1">
            <a:spLocks noChangeArrowheads="1"/>
          </p:cNvSpPr>
          <p:nvPr/>
        </p:nvSpPr>
        <p:spPr bwMode="auto">
          <a:xfrm>
            <a:off x="107950" y="139700"/>
            <a:ext cx="89281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700">
                <a:latin typeface="Arial" panose="020B0604020202020204" pitchFamily="34" charset="0"/>
              </a:rPr>
              <a:t>Биоырғақтардың эндогенді реттелуін түсіндіруге берілген әртүрлі гипотезалардың ішінен негізгі төртеуін бөліп алуға болады: </a:t>
            </a:r>
          </a:p>
          <a:p>
            <a:pPr algn="just">
              <a:spcBef>
                <a:spcPct val="0"/>
              </a:spcBef>
              <a:buFontTx/>
              <a:buNone/>
            </a:pPr>
            <a:r>
              <a:rPr lang="ru-RU" altLang="ru-RU" sz="1700">
                <a:latin typeface="Arial" panose="020B0604020202020204" pitchFamily="34" charset="0"/>
              </a:rPr>
              <a:t>1) </a:t>
            </a:r>
            <a:r>
              <a:rPr lang="ru-RU" altLang="ru-RU" sz="1700" b="1">
                <a:solidFill>
                  <a:srgbClr val="FF0000"/>
                </a:solidFill>
                <a:latin typeface="Arial" panose="020B0604020202020204" pitchFamily="34" charset="0"/>
              </a:rPr>
              <a:t>генетикалық реттелу гипотезасы </a:t>
            </a:r>
            <a:r>
              <a:rPr lang="ru-RU" altLang="ru-RU" sz="1700">
                <a:latin typeface="Arial" panose="020B0604020202020204" pitchFamily="34" charset="0"/>
              </a:rPr>
              <a:t>бойынша клеткадағы хронон - уақыт датчигі ретінде қабылданған, ол ДНҚ-ның аса ұзын полицистронды бөлігі және онда 24 сағат шамасындағы периодпен сызықты да, жүйелі түрдегі транскрипция процесі бір бағытпен жүріп отырады. Осылайша циклді қайталанып отыратын хронондағы ақпараттардың есебі барлық жүйеде биоырғақтың пайда болуын тудырады; </a:t>
            </a:r>
          </a:p>
          <a:p>
            <a:pPr algn="just">
              <a:spcBef>
                <a:spcPct val="0"/>
              </a:spcBef>
              <a:buFontTx/>
              <a:buNone/>
            </a:pPr>
            <a:r>
              <a:rPr lang="ru-RU" altLang="ru-RU" sz="1700">
                <a:latin typeface="Arial" panose="020B0604020202020204" pitchFamily="34" charset="0"/>
              </a:rPr>
              <a:t>2) мембрананың липидті қабатында орналасқан және калий каналының жұмысын реттейтін </a:t>
            </a:r>
            <a:r>
              <a:rPr lang="ru-RU" altLang="ru-RU" sz="1700" b="1">
                <a:solidFill>
                  <a:srgbClr val="FF0000"/>
                </a:solidFill>
                <a:latin typeface="Arial" panose="020B0604020202020204" pitchFamily="34" charset="0"/>
              </a:rPr>
              <a:t>белокты глобулалар фоторецепторлық функцияны </a:t>
            </a:r>
            <a:r>
              <a:rPr lang="ru-RU" altLang="ru-RU" sz="1700">
                <a:latin typeface="Arial" panose="020B0604020202020204" pitchFamily="34" charset="0"/>
              </a:rPr>
              <a:t>атқарады деген болжам бар. Жарық сигналының әсерінен бұл каналдар ашылып, жабылып тұрады, ал ол иондық градиенттің өзгеруін, мембрананың күйі секірмелі түрде тербелуін және биоырғақтардың пайда болуын тудырады; </a:t>
            </a:r>
          </a:p>
          <a:p>
            <a:pPr algn="just">
              <a:spcBef>
                <a:spcPct val="0"/>
              </a:spcBef>
              <a:buFontTx/>
              <a:buNone/>
            </a:pPr>
            <a:r>
              <a:rPr lang="ru-RU" altLang="ru-RU" sz="1700">
                <a:latin typeface="Arial" panose="020B0604020202020204" pitchFamily="34" charset="0"/>
              </a:rPr>
              <a:t>3) осы екі гипотезаны біріктіретін </a:t>
            </a:r>
            <a:r>
              <a:rPr lang="ru-RU" altLang="ru-RU" sz="1700" b="1">
                <a:solidFill>
                  <a:srgbClr val="FF0000"/>
                </a:solidFill>
                <a:latin typeface="Arial" panose="020B0604020202020204" pitchFamily="34" charset="0"/>
              </a:rPr>
              <a:t>трансляционды-мембраналық моделде </a:t>
            </a:r>
            <a:r>
              <a:rPr lang="ru-RU" altLang="ru-RU" sz="1700">
                <a:latin typeface="Arial" panose="020B0604020202020204" pitchFamily="34" charset="0"/>
              </a:rPr>
              <a:t>циркадианды ырғаққа жауапты, геном арқылы кодталған және 805 рибосомамен тасымалданатын бір немесе бірнеше белоктармен сипатталған. Бұл белоктар клеткалық мембранамен бірігіп, мембрананың қасиеттерінде ырғақты өзгерістерді тудырады. Клеткалық ырғақпен тығыз байланысқан осындай ген және ондағы локус дрозофилдерден табылды; </a:t>
            </a:r>
          </a:p>
          <a:p>
            <a:pPr algn="just">
              <a:spcBef>
                <a:spcPct val="0"/>
              </a:spcBef>
              <a:buFontTx/>
              <a:buNone/>
            </a:pPr>
            <a:r>
              <a:rPr lang="ru-RU" altLang="ru-RU" sz="1700">
                <a:latin typeface="Arial" panose="020B0604020202020204" pitchFamily="34" charset="0"/>
              </a:rPr>
              <a:t>4) ал </a:t>
            </a:r>
            <a:r>
              <a:rPr lang="ru-RU" altLang="ru-RU" sz="1700" b="1">
                <a:solidFill>
                  <a:srgbClr val="FF0000"/>
                </a:solidFill>
                <a:latin typeface="Arial" panose="020B0604020202020204" pitchFamily="34" charset="0"/>
              </a:rPr>
              <a:t>кибернетикалық</a:t>
            </a:r>
            <a:r>
              <a:rPr lang="ru-RU" altLang="ru-RU" sz="1700">
                <a:latin typeface="Arial" panose="020B0604020202020204" pitchFamily="34" charset="0"/>
              </a:rPr>
              <a:t> немесе </a:t>
            </a:r>
            <a:r>
              <a:rPr lang="ru-RU" altLang="ru-RU" sz="1700" b="1">
                <a:solidFill>
                  <a:srgbClr val="FF0000"/>
                </a:solidFill>
                <a:latin typeface="Arial" panose="020B0604020202020204" pitchFamily="34" charset="0"/>
              </a:rPr>
              <a:t>мультиосцилляторлық модель </a:t>
            </a:r>
            <a:r>
              <a:rPr lang="ru-RU" altLang="ru-RU" sz="1700">
                <a:latin typeface="Arial" panose="020B0604020202020204" pitchFamily="34" charset="0"/>
              </a:rPr>
              <a:t>бойынша ағзадағы көптеген осцилляторлардың арқасында биоырғақтардың генерациялануы жүреді деген жорамал математикалық жолмен дәлелденген. Әртүрлі тербеліс жиілігімен сипатталатын көптеген осцилляторлардың болуы ағзаның белгілі бір дәрежедегі беріктілігін, басқа осцилляторлар жүйелеріне және сыртқы қоршаған орта факторларына тәуелсізділікті қамтамасыз етеді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E827870F-3689-431F-A2D8-D8543BC63A98}"/>
              </a:ext>
            </a:extLst>
          </p:cNvPr>
          <p:cNvGraphicFramePr>
            <a:graphicFrameLocks noGrp="1"/>
          </p:cNvGraphicFramePr>
          <p:nvPr>
            <p:ph idx="1"/>
          </p:nvPr>
        </p:nvGraphicFramePr>
        <p:xfrm>
          <a:off x="179388" y="115888"/>
          <a:ext cx="8785225" cy="6400801"/>
        </p:xfrm>
        <a:graphic>
          <a:graphicData uri="http://schemas.openxmlformats.org/drawingml/2006/table">
            <a:tbl>
              <a:tblPr firstRow="1" firstCol="1" bandRow="1">
                <a:tableStyleId>{C4B1156A-380E-4F78-BDF5-A606A8083BF9}</a:tableStyleId>
              </a:tblPr>
              <a:tblGrid>
                <a:gridCol w="1296181">
                  <a:extLst>
                    <a:ext uri="{9D8B030D-6E8A-4147-A177-3AD203B41FA5}">
                      <a16:colId xmlns:a16="http://schemas.microsoft.com/office/drawing/2014/main" val="20000"/>
                    </a:ext>
                  </a:extLst>
                </a:gridCol>
                <a:gridCol w="1512211">
                  <a:extLst>
                    <a:ext uri="{9D8B030D-6E8A-4147-A177-3AD203B41FA5}">
                      <a16:colId xmlns:a16="http://schemas.microsoft.com/office/drawing/2014/main" val="20001"/>
                    </a:ext>
                  </a:extLst>
                </a:gridCol>
                <a:gridCol w="1730146">
                  <a:extLst>
                    <a:ext uri="{9D8B030D-6E8A-4147-A177-3AD203B41FA5}">
                      <a16:colId xmlns:a16="http://schemas.microsoft.com/office/drawing/2014/main" val="20002"/>
                    </a:ext>
                  </a:extLst>
                </a:gridCol>
                <a:gridCol w="2014376">
                  <a:extLst>
                    <a:ext uri="{9D8B030D-6E8A-4147-A177-3AD203B41FA5}">
                      <a16:colId xmlns:a16="http://schemas.microsoft.com/office/drawing/2014/main" val="20003"/>
                    </a:ext>
                  </a:extLst>
                </a:gridCol>
                <a:gridCol w="2232311">
                  <a:extLst>
                    <a:ext uri="{9D8B030D-6E8A-4147-A177-3AD203B41FA5}">
                      <a16:colId xmlns:a16="http://schemas.microsoft.com/office/drawing/2014/main" val="20004"/>
                    </a:ext>
                  </a:extLst>
                </a:gridCol>
              </a:tblGrid>
              <a:tr h="288060">
                <a:tc>
                  <a:txBody>
                    <a:bodyPr/>
                    <a:lstStyle/>
                    <a:p>
                      <a:pPr>
                        <a:lnSpc>
                          <a:spcPct val="115000"/>
                        </a:lnSpc>
                        <a:spcAft>
                          <a:spcPts val="0"/>
                        </a:spcAft>
                      </a:pPr>
                      <a:r>
                        <a:rPr lang="en-US" sz="1000" dirty="0" err="1">
                          <a:effectLst/>
                          <a:latin typeface="Times New Roman" pitchFamily="18" charset="0"/>
                          <a:cs typeface="Times New Roman" pitchFamily="18" charset="0"/>
                        </a:rPr>
                        <a:t>гипотеза</a:t>
                      </a:r>
                      <a:r>
                        <a:rPr lang="kk-KZ" sz="1000" dirty="0">
                          <a:effectLst/>
                          <a:latin typeface="Times New Roman" pitchFamily="18" charset="0"/>
                          <a:cs typeface="Times New Roman" pitchFamily="18" charset="0"/>
                        </a:rPr>
                        <a:t>лар</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33929" marR="33929" marT="0" marB="0"/>
                </a:tc>
                <a:extLst>
                  <a:ext uri="{0D108BD9-81ED-4DB2-BD59-A6C34878D82A}">
                    <a16:rowId xmlns:a16="http://schemas.microsoft.com/office/drawing/2014/main" val="10000"/>
                  </a:ext>
                </a:extLst>
              </a:tr>
              <a:tr h="1800379">
                <a:tc>
                  <a:txBody>
                    <a:bodyPr/>
                    <a:lstStyle/>
                    <a:p>
                      <a:pPr>
                        <a:lnSpc>
                          <a:spcPct val="115000"/>
                        </a:lnSpc>
                        <a:spcAft>
                          <a:spcPts val="0"/>
                        </a:spcAft>
                      </a:pPr>
                      <a:r>
                        <a:rPr lang="ru-RU" sz="1000" dirty="0" err="1">
                          <a:effectLst/>
                          <a:latin typeface="Times New Roman" pitchFamily="18" charset="0"/>
                          <a:cs typeface="Times New Roman" pitchFamily="18" charset="0"/>
                        </a:rPr>
                        <a:t>Бірінші</a:t>
                      </a:r>
                      <a:r>
                        <a:rPr lang="ru-RU" sz="1000" dirty="0">
                          <a:effectLst/>
                          <a:latin typeface="Times New Roman" pitchFamily="18" charset="0"/>
                          <a:cs typeface="Times New Roman" pitchFamily="18" charset="0"/>
                        </a:rPr>
                        <a:t> </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en-US" sz="1000" dirty="0" err="1">
                          <a:solidFill>
                            <a:srgbClr val="C00000"/>
                          </a:solidFill>
                          <a:effectLst/>
                          <a:latin typeface="Times New Roman" pitchFamily="18" charset="0"/>
                          <a:cs typeface="Times New Roman" pitchFamily="18" charset="0"/>
                        </a:rPr>
                        <a:t>ырғақтардың</a:t>
                      </a:r>
                      <a:r>
                        <a:rPr lang="en-US" sz="1000" dirty="0">
                          <a:solidFill>
                            <a:srgbClr val="C00000"/>
                          </a:solidFill>
                          <a:effectLst/>
                          <a:latin typeface="Times New Roman" pitchFamily="18" charset="0"/>
                          <a:cs typeface="Times New Roman" pitchFamily="18" charset="0"/>
                        </a:rPr>
                        <a:t> </a:t>
                      </a:r>
                      <a:r>
                        <a:rPr lang="en-US" sz="1000" dirty="0" err="1">
                          <a:solidFill>
                            <a:srgbClr val="C00000"/>
                          </a:solidFill>
                          <a:effectLst/>
                          <a:latin typeface="Times New Roman" pitchFamily="18" charset="0"/>
                          <a:cs typeface="Times New Roman" pitchFamily="18" charset="0"/>
                        </a:rPr>
                        <a:t>генетикалық</a:t>
                      </a:r>
                      <a:r>
                        <a:rPr lang="en-US" sz="1000" dirty="0">
                          <a:solidFill>
                            <a:srgbClr val="C00000"/>
                          </a:solidFill>
                          <a:effectLst/>
                          <a:latin typeface="Times New Roman" pitchFamily="18" charset="0"/>
                          <a:cs typeface="Times New Roman" pitchFamily="18" charset="0"/>
                        </a:rPr>
                        <a:t> </a:t>
                      </a:r>
                      <a:r>
                        <a:rPr lang="en-US" sz="1000" dirty="0" err="1">
                          <a:solidFill>
                            <a:srgbClr val="C00000"/>
                          </a:solidFill>
                          <a:effectLst/>
                          <a:latin typeface="Times New Roman" pitchFamily="18" charset="0"/>
                          <a:cs typeface="Times New Roman" pitchFamily="18" charset="0"/>
                        </a:rPr>
                        <a:t>реттелуі</a:t>
                      </a:r>
                      <a:endParaRPr lang="ru-RU" sz="10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Осы гипотеза бойынша клеткада уақыт датчигі ретінде хронон алынады, ол ДНК-ның аса ұзын полицистронды бөлігі болып табылады </a:t>
                      </a:r>
                      <a:endParaRPr lang="ru-RU" sz="1000">
                        <a:effectLst/>
                        <a:latin typeface="Times New Roman" pitchFamily="18" charset="0"/>
                        <a:cs typeface="Times New Roman" pitchFamily="18" charset="0"/>
                      </a:endParaRPr>
                    </a:p>
                    <a:p>
                      <a:pPr>
                        <a:lnSpc>
                          <a:spcPct val="115000"/>
                        </a:lnSpc>
                        <a:spcAft>
                          <a:spcPts val="0"/>
                        </a:spcAft>
                      </a:pPr>
                      <a:r>
                        <a:rPr lang="kk-KZ" sz="1000">
                          <a:effectLst/>
                          <a:latin typeface="Times New Roman" pitchFamily="18" charset="0"/>
                          <a:cs typeface="Times New Roman" pitchFamily="18" charset="0"/>
                        </a:rPr>
                        <a:t> </a:t>
                      </a:r>
                      <a:endParaRPr lang="ru-RU" sz="10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онда 24 сағат шамасындағы периодпен сызықты да, жүйелі түрдегі транскрипция процесі бір бағытпен жүріп отырады.</a:t>
                      </a:r>
                      <a:endParaRPr lang="ru-RU" sz="10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a:effectLst/>
                          <a:latin typeface="Times New Roman" pitchFamily="18" charset="0"/>
                          <a:cs typeface="Times New Roman" pitchFamily="18" charset="0"/>
                        </a:rPr>
                        <a:t>Осылайша циклды қайталанып отыратын хронондағы ақпараттардың есебі барлық жүйеде биоырғақтың пайда болуын тудырады. Басқа концепция бойынша, өзінің бойында иондық ағысының периодты өзгеруі жүріп жатқан клеткалық мембраналардың тікелей қатысуымен биоырғақтар генерацияланады.</a:t>
                      </a:r>
                      <a:endParaRPr lang="ru-RU" sz="1000">
                        <a:effectLst/>
                        <a:latin typeface="Times New Roman" pitchFamily="18" charset="0"/>
                        <a:ea typeface="Calibri"/>
                        <a:cs typeface="Times New Roman" pitchFamily="18" charset="0"/>
                      </a:endParaRPr>
                    </a:p>
                  </a:txBody>
                  <a:tcPr marL="33929" marR="33929" marT="0" marB="0"/>
                </a:tc>
                <a:extLst>
                  <a:ext uri="{0D108BD9-81ED-4DB2-BD59-A6C34878D82A}">
                    <a16:rowId xmlns:a16="http://schemas.microsoft.com/office/drawing/2014/main" val="10001"/>
                  </a:ext>
                </a:extLst>
              </a:tr>
              <a:tr h="1296273">
                <a:tc>
                  <a:txBody>
                    <a:bodyPr/>
                    <a:lstStyle/>
                    <a:p>
                      <a:pPr>
                        <a:lnSpc>
                          <a:spcPct val="115000"/>
                        </a:lnSpc>
                        <a:spcAft>
                          <a:spcPts val="0"/>
                        </a:spcAft>
                      </a:pPr>
                      <a:r>
                        <a:rPr lang="kk-KZ" sz="1000" dirty="0">
                          <a:effectLst/>
                          <a:latin typeface="Times New Roman" pitchFamily="18" charset="0"/>
                          <a:cs typeface="Times New Roman" pitchFamily="18" charset="0"/>
                        </a:rPr>
                        <a:t>Екінші </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solidFill>
                            <a:srgbClr val="C00000"/>
                          </a:solidFill>
                          <a:effectLst/>
                          <a:latin typeface="Times New Roman" pitchFamily="18" charset="0"/>
                          <a:cs typeface="Times New Roman" pitchFamily="18" charset="0"/>
                        </a:rPr>
                        <a:t>белокты глобулалар</a:t>
                      </a:r>
                      <a:endParaRPr lang="ru-RU" sz="10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Мембрананың липидті қабатында орналасқан және калий каналының жұмысына жауапты</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ru-RU" sz="1000" dirty="0" err="1">
                          <a:effectLst/>
                          <a:latin typeface="Times New Roman" pitchFamily="18" charset="0"/>
                          <a:cs typeface="Times New Roman" pitchFamily="18" charset="0"/>
                        </a:rPr>
                        <a:t>фоторецепторлық</a:t>
                      </a:r>
                      <a:r>
                        <a:rPr lang="ru-RU" sz="1000" dirty="0">
                          <a:effectLst/>
                          <a:latin typeface="Times New Roman" pitchFamily="18" charset="0"/>
                          <a:cs typeface="Times New Roman" pitchFamily="18" charset="0"/>
                        </a:rPr>
                        <a:t> </a:t>
                      </a:r>
                      <a:r>
                        <a:rPr lang="ru-RU" sz="1000" dirty="0" err="1">
                          <a:effectLst/>
                          <a:latin typeface="Times New Roman" pitchFamily="18" charset="0"/>
                          <a:cs typeface="Times New Roman" pitchFamily="18" charset="0"/>
                        </a:rPr>
                        <a:t>функцияны</a:t>
                      </a:r>
                      <a:r>
                        <a:rPr lang="ru-RU" sz="1000" dirty="0">
                          <a:effectLst/>
                          <a:latin typeface="Times New Roman" pitchFamily="18" charset="0"/>
                          <a:cs typeface="Times New Roman" pitchFamily="18" charset="0"/>
                        </a:rPr>
                        <a:t> </a:t>
                      </a:r>
                      <a:r>
                        <a:rPr lang="ru-RU" sz="1000" dirty="0" err="1">
                          <a:effectLst/>
                          <a:latin typeface="Times New Roman" pitchFamily="18" charset="0"/>
                          <a:cs typeface="Times New Roman" pitchFamily="18" charset="0"/>
                        </a:rPr>
                        <a:t>атқарады</a:t>
                      </a:r>
                      <a:r>
                        <a:rPr lang="ru-RU" sz="1000" dirty="0">
                          <a:effectLst/>
                          <a:latin typeface="Times New Roman" pitchFamily="18" charset="0"/>
                          <a:cs typeface="Times New Roman" pitchFamily="18" charset="0"/>
                        </a:rPr>
                        <a:t> </a:t>
                      </a:r>
                      <a:r>
                        <a:rPr lang="ru-RU" sz="1000" dirty="0" err="1">
                          <a:effectLst/>
                          <a:latin typeface="Times New Roman" pitchFamily="18" charset="0"/>
                          <a:cs typeface="Times New Roman" pitchFamily="18" charset="0"/>
                        </a:rPr>
                        <a:t>деген</a:t>
                      </a:r>
                      <a:r>
                        <a:rPr lang="ru-RU" sz="1000" dirty="0">
                          <a:effectLst/>
                          <a:latin typeface="Times New Roman" pitchFamily="18" charset="0"/>
                          <a:cs typeface="Times New Roman" pitchFamily="18" charset="0"/>
                        </a:rPr>
                        <a:t> </a:t>
                      </a:r>
                      <a:r>
                        <a:rPr lang="ru-RU" sz="1000" dirty="0" err="1">
                          <a:effectLst/>
                          <a:latin typeface="Times New Roman" pitchFamily="18" charset="0"/>
                          <a:cs typeface="Times New Roman" pitchFamily="18" charset="0"/>
                        </a:rPr>
                        <a:t>болжам</a:t>
                      </a:r>
                      <a:r>
                        <a:rPr lang="ru-RU" sz="1000" dirty="0">
                          <a:effectLst/>
                          <a:latin typeface="Times New Roman" pitchFamily="18" charset="0"/>
                          <a:cs typeface="Times New Roman" pitchFamily="18" charset="0"/>
                        </a:rPr>
                        <a:t> бар.</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ru-RU" sz="1000">
                          <a:effectLst/>
                          <a:latin typeface="Times New Roman" pitchFamily="18" charset="0"/>
                          <a:cs typeface="Times New Roman" pitchFamily="18" charset="0"/>
                        </a:rPr>
                        <a:t>Жарық сигналының әсерінен бұл каналдар ашылып, жабылып тұрады, ал ол иондық градиенттің өзгеруін, мембрананың күйі секірмелі түрде тербелуін және биоырғақтардың пайда болуын тудырады.</a:t>
                      </a:r>
                      <a:endParaRPr lang="ru-RU" sz="1000">
                        <a:effectLst/>
                        <a:latin typeface="Times New Roman" pitchFamily="18" charset="0"/>
                        <a:ea typeface="Calibri"/>
                        <a:cs typeface="Times New Roman" pitchFamily="18" charset="0"/>
                      </a:endParaRPr>
                    </a:p>
                  </a:txBody>
                  <a:tcPr marL="33929" marR="33929" marT="0" marB="0"/>
                </a:tc>
                <a:extLst>
                  <a:ext uri="{0D108BD9-81ED-4DB2-BD59-A6C34878D82A}">
                    <a16:rowId xmlns:a16="http://schemas.microsoft.com/office/drawing/2014/main" val="10002"/>
                  </a:ext>
                </a:extLst>
              </a:tr>
              <a:tr h="1575786">
                <a:tc>
                  <a:txBody>
                    <a:bodyPr/>
                    <a:lstStyle/>
                    <a:p>
                      <a:pPr>
                        <a:lnSpc>
                          <a:spcPct val="115000"/>
                        </a:lnSpc>
                        <a:spcAft>
                          <a:spcPts val="0"/>
                        </a:spcAft>
                      </a:pPr>
                      <a:r>
                        <a:rPr lang="ru-RU" sz="1000" dirty="0">
                          <a:effectLst/>
                          <a:latin typeface="Times New Roman" pitchFamily="18" charset="0"/>
                          <a:cs typeface="Times New Roman" pitchFamily="18" charset="0"/>
                        </a:rPr>
                        <a:t>Осы</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екі</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гипотезаны</a:t>
                      </a:r>
                      <a:r>
                        <a:rPr lang="en-US" sz="1000" dirty="0">
                          <a:effectLst/>
                          <a:latin typeface="Times New Roman" pitchFamily="18" charset="0"/>
                          <a:cs typeface="Times New Roman" pitchFamily="18" charset="0"/>
                        </a:rPr>
                        <a:t> </a:t>
                      </a:r>
                      <a:r>
                        <a:rPr lang="en-US" sz="1000" dirty="0" err="1">
                          <a:effectLst/>
                          <a:latin typeface="Times New Roman" pitchFamily="18" charset="0"/>
                          <a:cs typeface="Times New Roman" pitchFamily="18" charset="0"/>
                        </a:rPr>
                        <a:t>біріктіретін</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en-US" sz="1000" dirty="0">
                          <a:solidFill>
                            <a:srgbClr val="C00000"/>
                          </a:solidFill>
                          <a:effectLst/>
                          <a:latin typeface="Times New Roman" pitchFamily="18" charset="0"/>
                          <a:cs typeface="Times New Roman" pitchFamily="18" charset="0"/>
                        </a:rPr>
                        <a:t>т</a:t>
                      </a:r>
                      <a:r>
                        <a:rPr lang="ru-RU" sz="1000" dirty="0" err="1">
                          <a:solidFill>
                            <a:srgbClr val="C00000"/>
                          </a:solidFill>
                          <a:effectLst/>
                          <a:latin typeface="Times New Roman" pitchFamily="18" charset="0"/>
                          <a:cs typeface="Times New Roman" pitchFamily="18" charset="0"/>
                        </a:rPr>
                        <a:t>рансляционды</a:t>
                      </a:r>
                      <a:r>
                        <a:rPr lang="en-US" sz="1000" dirty="0">
                          <a:solidFill>
                            <a:srgbClr val="C00000"/>
                          </a:solidFill>
                          <a:effectLst/>
                          <a:latin typeface="Times New Roman" pitchFamily="18" charset="0"/>
                          <a:cs typeface="Times New Roman" pitchFamily="18" charset="0"/>
                        </a:rPr>
                        <a:t>-</a:t>
                      </a:r>
                      <a:r>
                        <a:rPr lang="en-US" sz="1000" dirty="0" err="1">
                          <a:solidFill>
                            <a:srgbClr val="C00000"/>
                          </a:solidFill>
                          <a:effectLst/>
                          <a:latin typeface="Times New Roman" pitchFamily="18" charset="0"/>
                          <a:cs typeface="Times New Roman" pitchFamily="18" charset="0"/>
                        </a:rPr>
                        <a:t>мембраналық</a:t>
                      </a:r>
                      <a:r>
                        <a:rPr lang="en-US" sz="1000" dirty="0">
                          <a:solidFill>
                            <a:srgbClr val="C00000"/>
                          </a:solidFill>
                          <a:effectLst/>
                          <a:latin typeface="Times New Roman" pitchFamily="18" charset="0"/>
                          <a:cs typeface="Times New Roman" pitchFamily="18" charset="0"/>
                        </a:rPr>
                        <a:t> </a:t>
                      </a:r>
                      <a:r>
                        <a:rPr lang="en-US" sz="1000" dirty="0" err="1">
                          <a:solidFill>
                            <a:srgbClr val="C00000"/>
                          </a:solidFill>
                          <a:effectLst/>
                          <a:latin typeface="Times New Roman" pitchFamily="18" charset="0"/>
                          <a:cs typeface="Times New Roman" pitchFamily="18" charset="0"/>
                        </a:rPr>
                        <a:t>модельде</a:t>
                      </a:r>
                      <a:endParaRPr lang="ru-RU" sz="10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геном арқылы кодталған және 805 рибосомамен тасымалданатын бір немесе бірнеше белоктың барлығы </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циркадианды ырғаққа жауапты</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Бұл белоктар клеткалық мембранамен бірігіп, мембрананың қасиеттерінде ырғақты өзгерістерді тудырады. Клеткалық ырғақпен тығыз байланысқан осындай ген және ондағы локус дрозофилдерден табылды.</a:t>
                      </a:r>
                      <a:endParaRPr lang="ru-RU" sz="1000" dirty="0">
                        <a:effectLst/>
                        <a:latin typeface="Times New Roman" pitchFamily="18" charset="0"/>
                        <a:ea typeface="Calibri"/>
                        <a:cs typeface="Times New Roman" pitchFamily="18" charset="0"/>
                      </a:endParaRPr>
                    </a:p>
                  </a:txBody>
                  <a:tcPr marL="33929" marR="33929" marT="0" marB="0"/>
                </a:tc>
                <a:extLst>
                  <a:ext uri="{0D108BD9-81ED-4DB2-BD59-A6C34878D82A}">
                    <a16:rowId xmlns:a16="http://schemas.microsoft.com/office/drawing/2014/main" val="10003"/>
                  </a:ext>
                </a:extLst>
              </a:tr>
              <a:tr h="1440303">
                <a:tc>
                  <a:txBody>
                    <a:bodyPr/>
                    <a:lstStyle/>
                    <a:p>
                      <a:pPr>
                        <a:lnSpc>
                          <a:spcPct val="115000"/>
                        </a:lnSpc>
                        <a:spcAft>
                          <a:spcPts val="0"/>
                        </a:spcAft>
                      </a:pPr>
                      <a:r>
                        <a:rPr lang="kk-KZ" sz="1000" dirty="0">
                          <a:effectLst/>
                          <a:latin typeface="Times New Roman" pitchFamily="18" charset="0"/>
                          <a:cs typeface="Times New Roman" pitchFamily="18" charset="0"/>
                        </a:rPr>
                        <a:t>Төртінші </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ru-RU" sz="1000" dirty="0" err="1">
                          <a:solidFill>
                            <a:srgbClr val="C00000"/>
                          </a:solidFill>
                          <a:effectLst/>
                          <a:latin typeface="Times New Roman" pitchFamily="18" charset="0"/>
                          <a:cs typeface="Times New Roman" pitchFamily="18" charset="0"/>
                        </a:rPr>
                        <a:t>кибернетикалық</a:t>
                      </a:r>
                      <a:r>
                        <a:rPr lang="ru-RU" sz="1000" dirty="0">
                          <a:solidFill>
                            <a:srgbClr val="C00000"/>
                          </a:solidFill>
                          <a:effectLst/>
                          <a:latin typeface="Times New Roman" pitchFamily="18" charset="0"/>
                          <a:cs typeface="Times New Roman" pitchFamily="18" charset="0"/>
                        </a:rPr>
                        <a:t> </a:t>
                      </a:r>
                      <a:r>
                        <a:rPr lang="ru-RU" sz="1000" dirty="0" err="1">
                          <a:solidFill>
                            <a:srgbClr val="C00000"/>
                          </a:solidFill>
                          <a:effectLst/>
                          <a:latin typeface="Times New Roman" pitchFamily="18" charset="0"/>
                          <a:cs typeface="Times New Roman" pitchFamily="18" charset="0"/>
                        </a:rPr>
                        <a:t>немесе</a:t>
                      </a:r>
                      <a:r>
                        <a:rPr lang="ru-RU" sz="1000" dirty="0">
                          <a:solidFill>
                            <a:srgbClr val="C00000"/>
                          </a:solidFill>
                          <a:effectLst/>
                          <a:latin typeface="Times New Roman" pitchFamily="18" charset="0"/>
                          <a:cs typeface="Times New Roman" pitchFamily="18" charset="0"/>
                        </a:rPr>
                        <a:t> </a:t>
                      </a:r>
                      <a:r>
                        <a:rPr lang="ru-RU" sz="1000" dirty="0" err="1">
                          <a:solidFill>
                            <a:srgbClr val="C00000"/>
                          </a:solidFill>
                          <a:effectLst/>
                          <a:latin typeface="Times New Roman" pitchFamily="18" charset="0"/>
                          <a:cs typeface="Times New Roman" pitchFamily="18" charset="0"/>
                        </a:rPr>
                        <a:t>мультиосцилляторлық</a:t>
                      </a:r>
                      <a:r>
                        <a:rPr lang="ru-RU" sz="1000" dirty="0">
                          <a:solidFill>
                            <a:srgbClr val="C00000"/>
                          </a:solidFill>
                          <a:effectLst/>
                          <a:latin typeface="Times New Roman" pitchFamily="18" charset="0"/>
                          <a:cs typeface="Times New Roman" pitchFamily="18" charset="0"/>
                        </a:rPr>
                        <a:t> модель </a:t>
                      </a:r>
                      <a:r>
                        <a:rPr lang="ru-RU" sz="1000" dirty="0" err="1">
                          <a:solidFill>
                            <a:srgbClr val="C00000"/>
                          </a:solidFill>
                          <a:effectLst/>
                          <a:latin typeface="Times New Roman" pitchFamily="18" charset="0"/>
                          <a:cs typeface="Times New Roman" pitchFamily="18" charset="0"/>
                        </a:rPr>
                        <a:t>бойынша</a:t>
                      </a:r>
                      <a:endParaRPr lang="ru-RU" sz="10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организмдегі көптеген осцилляторлардың арқасында</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биоырғақтардың генерациялануы жүреді деген жорамал математикалық жолмен дәлелденген.</a:t>
                      </a:r>
                      <a:endParaRPr lang="ru-RU" sz="10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000" dirty="0">
                          <a:effectLst/>
                          <a:latin typeface="Times New Roman" pitchFamily="18" charset="0"/>
                          <a:cs typeface="Times New Roman" pitchFamily="18" charset="0"/>
                        </a:rPr>
                        <a:t>Әртүрлі тербеліс жиілігімен сипатталатын көптеген осцилляторлардың болуы организмнің белгілі бір дәрежедегі беріктілігін, басқа осцилляторлар жүйелеріне және сыртқы қоршаған орта факторларына тәуелсізділікті қамтамасыз етеді</a:t>
                      </a:r>
                      <a:endParaRPr lang="ru-RU" sz="1000" dirty="0">
                        <a:effectLst/>
                        <a:latin typeface="Times New Roman" pitchFamily="18" charset="0"/>
                        <a:ea typeface="Calibri"/>
                        <a:cs typeface="Times New Roman" pitchFamily="18" charset="0"/>
                      </a:endParaRPr>
                    </a:p>
                  </a:txBody>
                  <a:tcPr marL="33929" marR="33929" marT="0" marB="0"/>
                </a:tc>
                <a:extLst>
                  <a:ext uri="{0D108BD9-81ED-4DB2-BD59-A6C34878D82A}">
                    <a16:rowId xmlns:a16="http://schemas.microsoft.com/office/drawing/2014/main" val="10004"/>
                  </a:ext>
                </a:extLst>
              </a:tr>
            </a:tbl>
          </a:graphicData>
        </a:graphic>
      </p:graphicFrame>
      <p:sp>
        <p:nvSpPr>
          <p:cNvPr id="20520" name="Номер слайда 3">
            <a:extLst>
              <a:ext uri="{FF2B5EF4-FFF2-40B4-BE49-F238E27FC236}">
                <a16:creationId xmlns:a16="http://schemas.microsoft.com/office/drawing/2014/main" id="{401CE4D2-F6CE-44E3-A140-4623425334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16FE1-4B28-4051-BD9B-7998E083929F}" type="slidenum">
              <a:rPr lang="ru-RU" altLang="ru-RU" sz="1200" smtClean="0">
                <a:solidFill>
                  <a:srgbClr val="898989"/>
                </a:solidFill>
                <a:latin typeface="Arial" panose="020B0604020202020204" pitchFamily="34" charset="0"/>
              </a:rPr>
              <a:pPr>
                <a:spcBef>
                  <a:spcPct val="0"/>
                </a:spcBef>
                <a:buFontTx/>
                <a:buNone/>
              </a:pPr>
              <a:t>13</a:t>
            </a:fld>
            <a:endParaRPr lang="ru-RU" altLang="ru-RU"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a:extLst>
              <a:ext uri="{FF2B5EF4-FFF2-40B4-BE49-F238E27FC236}">
                <a16:creationId xmlns:a16="http://schemas.microsoft.com/office/drawing/2014/main" id="{B94159B2-7181-47DD-9FEC-F52A071CE85D}"/>
              </a:ext>
            </a:extLst>
          </p:cNvPr>
          <p:cNvSpPr txBox="1">
            <a:spLocks noChangeArrowheads="1"/>
          </p:cNvSpPr>
          <p:nvPr/>
        </p:nvSpPr>
        <p:spPr bwMode="auto">
          <a:xfrm>
            <a:off x="1095375" y="36513"/>
            <a:ext cx="6572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4000">
              <a:latin typeface="Garamond" panose="02020404030301010803" pitchFamily="18" charset="0"/>
              <a:cs typeface="Arial" panose="020B0604020202020204" pitchFamily="34" charset="0"/>
            </a:endParaRPr>
          </a:p>
        </p:txBody>
      </p:sp>
      <p:pic>
        <p:nvPicPr>
          <p:cNvPr id="22531" name="Picture 44" descr="original">
            <a:extLst>
              <a:ext uri="{FF2B5EF4-FFF2-40B4-BE49-F238E27FC236}">
                <a16:creationId xmlns:a16="http://schemas.microsoft.com/office/drawing/2014/main" id="{64F7BFC7-F5A7-4C0C-B688-46484EF5B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52513"/>
            <a:ext cx="74168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5">
            <a:extLst>
              <a:ext uri="{FF2B5EF4-FFF2-40B4-BE49-F238E27FC236}">
                <a16:creationId xmlns:a16="http://schemas.microsoft.com/office/drawing/2014/main" id="{C05D1E21-22CE-43FB-B44E-4A9BE0A7CD54}"/>
              </a:ext>
            </a:extLst>
          </p:cNvPr>
          <p:cNvSpPr txBox="1">
            <a:spLocks noChangeArrowheads="1"/>
          </p:cNvSpPr>
          <p:nvPr/>
        </p:nvSpPr>
        <p:spPr bwMode="auto">
          <a:xfrm>
            <a:off x="574675" y="311150"/>
            <a:ext cx="8174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i="1">
                <a:latin typeface="Times New Roman" panose="02020603050405020304" pitchFamily="18" charset="0"/>
                <a:cs typeface="Times New Roman" panose="02020603050405020304" pitchFamily="18" charset="0"/>
              </a:rPr>
              <a:t>Ағзалар белсенділігінің тәуліктік ауытқуы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3">
            <a:extLst>
              <a:ext uri="{FF2B5EF4-FFF2-40B4-BE49-F238E27FC236}">
                <a16:creationId xmlns:a16="http://schemas.microsoft.com/office/drawing/2014/main" id="{7F831C2A-C4F3-4B43-AF03-8475731FE1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9CCF27-0255-4B87-98CB-35FA65CC5F71}" type="slidenum">
              <a:rPr lang="ru-RU" altLang="ru-RU" sz="1200" smtClean="0">
                <a:solidFill>
                  <a:srgbClr val="898989"/>
                </a:solidFill>
                <a:latin typeface="Arial" panose="020B0604020202020204" pitchFamily="34" charset="0"/>
              </a:rPr>
              <a:pPr>
                <a:spcBef>
                  <a:spcPct val="0"/>
                </a:spcBef>
                <a:buFontTx/>
                <a:buNone/>
              </a:pPr>
              <a:t>15</a:t>
            </a:fld>
            <a:endParaRPr lang="ru-RU" altLang="ru-RU" sz="1200">
              <a:solidFill>
                <a:srgbClr val="898989"/>
              </a:solidFill>
              <a:latin typeface="Arial" panose="020B0604020202020204" pitchFamily="34" charset="0"/>
            </a:endParaRPr>
          </a:p>
        </p:txBody>
      </p:sp>
      <p:sp>
        <p:nvSpPr>
          <p:cNvPr id="24579" name="TextBox 4">
            <a:extLst>
              <a:ext uri="{FF2B5EF4-FFF2-40B4-BE49-F238E27FC236}">
                <a16:creationId xmlns:a16="http://schemas.microsoft.com/office/drawing/2014/main" id="{0EB237F6-6E28-452B-A0AC-6CA492E52310}"/>
              </a:ext>
            </a:extLst>
          </p:cNvPr>
          <p:cNvSpPr txBox="1">
            <a:spLocks noChangeArrowheads="1"/>
          </p:cNvSpPr>
          <p:nvPr/>
        </p:nvSpPr>
        <p:spPr bwMode="auto">
          <a:xfrm>
            <a:off x="250825" y="136525"/>
            <a:ext cx="8713788"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a:latin typeface="Arial" panose="020B0604020202020204" pitchFamily="34" charset="0"/>
              </a:rPr>
              <a:t>Көп клеткалы биологиялық объекттерде уақытқа тәуелді функциялардың қалыптасуы өте күрделі. </a:t>
            </a:r>
          </a:p>
          <a:p>
            <a:pPr algn="just">
              <a:spcBef>
                <a:spcPct val="0"/>
              </a:spcBef>
              <a:buFontTx/>
              <a:buNone/>
            </a:pPr>
            <a:r>
              <a:rPr lang="ru-RU" altLang="ru-RU" sz="2400">
                <a:latin typeface="Arial" panose="020B0604020202020204" pitchFamily="34" charset="0"/>
              </a:rPr>
              <a:t>Өйткені олар клеткалық, ұлпалық, мүшелік ырғақтармен модификацияланатын (әркелкі күйі) нейроэндокринді жүйелермен реттеледі және олардың синхрондылығымен сипатталады. </a:t>
            </a:r>
          </a:p>
          <a:p>
            <a:pPr algn="just">
              <a:spcBef>
                <a:spcPct val="0"/>
              </a:spcBef>
              <a:buFontTx/>
              <a:buNone/>
            </a:pPr>
            <a:r>
              <a:rPr lang="ru-RU" altLang="ru-RU" sz="2400">
                <a:latin typeface="Arial" panose="020B0604020202020204" pitchFamily="34" charset="0"/>
              </a:rPr>
              <a:t>Осылайша арнайы </a:t>
            </a:r>
            <a:r>
              <a:rPr lang="ru-RU" altLang="ru-RU" sz="2400" b="1">
                <a:solidFill>
                  <a:srgbClr val="FF0000"/>
                </a:solidFill>
                <a:latin typeface="Arial" panose="020B0604020202020204" pitchFamily="34" charset="0"/>
              </a:rPr>
              <a:t>ырғақты орталықтарда </a:t>
            </a:r>
            <a:r>
              <a:rPr lang="ru-RU" altLang="ru-RU" sz="2400">
                <a:latin typeface="Arial" panose="020B0604020202020204" pitchFamily="34" charset="0"/>
              </a:rPr>
              <a:t>– </a:t>
            </a:r>
            <a:r>
              <a:rPr lang="ru-RU" altLang="ru-RU" sz="2400" b="1">
                <a:solidFill>
                  <a:srgbClr val="FF0000"/>
                </a:solidFill>
                <a:latin typeface="Arial" panose="020B0604020202020204" pitchFamily="34" charset="0"/>
              </a:rPr>
              <a:t>пейсмекерлік (ырғақты жүргізуші) функцияны </a:t>
            </a:r>
            <a:r>
              <a:rPr lang="ru-RU" altLang="ru-RU" sz="2400">
                <a:latin typeface="Arial" panose="020B0604020202020204" pitchFamily="34" charset="0"/>
              </a:rPr>
              <a:t>орындайтын негізгі </a:t>
            </a:r>
            <a:r>
              <a:rPr lang="ru-RU" altLang="ru-RU" sz="2400" b="1">
                <a:solidFill>
                  <a:srgbClr val="FF0000"/>
                </a:solidFill>
                <a:latin typeface="Arial" panose="020B0604020202020204" pitchFamily="34" charset="0"/>
              </a:rPr>
              <a:t>осцилляторларды</a:t>
            </a:r>
            <a:r>
              <a:rPr lang="ru-RU" altLang="ru-RU" sz="2400">
                <a:latin typeface="Arial" panose="020B0604020202020204" pitchFamily="34" charset="0"/>
              </a:rPr>
              <a:t> жатқызады. </a:t>
            </a:r>
          </a:p>
          <a:p>
            <a:pPr algn="just">
              <a:spcBef>
                <a:spcPct val="0"/>
              </a:spcBef>
              <a:buFontTx/>
              <a:buNone/>
            </a:pPr>
            <a:r>
              <a:rPr lang="ru-RU" altLang="ru-RU" sz="2400">
                <a:latin typeface="Arial" panose="020B0604020202020204" pitchFamily="34" charset="0"/>
              </a:rPr>
              <a:t>Қалыпты жағдайда негізгі осцилляторлардың “сағатында” циркадианды ырғақтар таралады, олар нерв немесе гуморалды жолмен синапстарға беріледі, ал синапстардың рецепторларында циклдік аденозинмонофосфат пен кейбір басқа заттардың өнімі ырғақты өндіріліп, олар өз кезегінде физиологиялық процестерде циркадианды ырғақты ұстап тұратын нейротрансмиссияны реттейді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3">
            <a:extLst>
              <a:ext uri="{FF2B5EF4-FFF2-40B4-BE49-F238E27FC236}">
                <a16:creationId xmlns:a16="http://schemas.microsoft.com/office/drawing/2014/main" id="{91693BB4-A7AB-4506-A5F0-F42A5A4019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131890-657E-424A-84DC-31F6E10D10FF}" type="slidenum">
              <a:rPr lang="ru-RU" altLang="ru-RU" sz="1200" smtClean="0">
                <a:solidFill>
                  <a:srgbClr val="898989"/>
                </a:solidFill>
                <a:latin typeface="Arial" panose="020B0604020202020204" pitchFamily="34" charset="0"/>
              </a:rPr>
              <a:pPr>
                <a:spcBef>
                  <a:spcPct val="0"/>
                </a:spcBef>
                <a:buFontTx/>
                <a:buNone/>
              </a:pPr>
              <a:t>16</a:t>
            </a:fld>
            <a:endParaRPr lang="ru-RU" altLang="ru-RU" sz="1200">
              <a:solidFill>
                <a:srgbClr val="898989"/>
              </a:solidFill>
              <a:latin typeface="Arial" panose="020B0604020202020204" pitchFamily="34" charset="0"/>
            </a:endParaRPr>
          </a:p>
        </p:txBody>
      </p:sp>
      <p:sp>
        <p:nvSpPr>
          <p:cNvPr id="25603" name="TextBox 4">
            <a:extLst>
              <a:ext uri="{FF2B5EF4-FFF2-40B4-BE49-F238E27FC236}">
                <a16:creationId xmlns:a16="http://schemas.microsoft.com/office/drawing/2014/main" id="{E2FD3915-4501-4911-8963-18C2A3C0B8B1}"/>
              </a:ext>
            </a:extLst>
          </p:cNvPr>
          <p:cNvSpPr txBox="1">
            <a:spLocks noChangeArrowheads="1"/>
          </p:cNvSpPr>
          <p:nvPr/>
        </p:nvSpPr>
        <p:spPr bwMode="auto">
          <a:xfrm>
            <a:off x="215900" y="169863"/>
            <a:ext cx="87122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latin typeface="Arial" panose="020B0604020202020204" pitchFamily="34" charset="0"/>
              </a:rPr>
              <a:t>Сүтқоректілерде </a:t>
            </a:r>
            <a:r>
              <a:rPr lang="ru-RU" altLang="ru-RU" sz="1800" b="1">
                <a:solidFill>
                  <a:srgbClr val="FF0000"/>
                </a:solidFill>
                <a:latin typeface="Arial" panose="020B0604020202020204" pitchFamily="34" charset="0"/>
              </a:rPr>
              <a:t>пейсмекерлік ролді </a:t>
            </a:r>
            <a:r>
              <a:rPr lang="ru-RU" altLang="ru-RU" sz="1800" b="1">
                <a:latin typeface="Arial" panose="020B0604020202020204" pitchFamily="34" charset="0"/>
              </a:rPr>
              <a:t>гипоталамус</a:t>
            </a:r>
            <a:r>
              <a:rPr lang="ru-RU" altLang="ru-RU" sz="1800">
                <a:latin typeface="Arial" panose="020B0604020202020204" pitchFamily="34" charset="0"/>
              </a:rPr>
              <a:t>, ондағы </a:t>
            </a:r>
            <a:r>
              <a:rPr lang="ru-RU" altLang="ru-RU" sz="1800" b="1">
                <a:latin typeface="Arial" panose="020B0604020202020204" pitchFamily="34" charset="0"/>
              </a:rPr>
              <a:t>супрахиазматикалық ядролар </a:t>
            </a:r>
            <a:r>
              <a:rPr lang="ru-RU" altLang="ru-RU" sz="1800">
                <a:latin typeface="Arial" panose="020B0604020202020204" pitchFamily="34" charset="0"/>
              </a:rPr>
              <a:t>атқарады, олардың электролиттік бұзылуы физиологиялық функциялардың тәуліктік аритмиясын тудырады. Қояндардың гипоталамусының алдыңғы бөлігі зақымдалғанда ректалды және тері температурасындағы тәуліктік тербелісінің өріс алуы төмендеген, қандағы қанттың циклі бұзылған. </a:t>
            </a:r>
          </a:p>
          <a:p>
            <a:pPr algn="just">
              <a:spcBef>
                <a:spcPct val="0"/>
              </a:spcBef>
              <a:buFontTx/>
              <a:buNone/>
            </a:pPr>
            <a:r>
              <a:rPr lang="ru-RU" altLang="ru-RU" sz="1800">
                <a:latin typeface="Arial" panose="020B0604020202020204" pitchFamily="34" charset="0"/>
              </a:rPr>
              <a:t>Биоырғақты жасап шығаруға </a:t>
            </a:r>
            <a:r>
              <a:rPr lang="ru-RU" altLang="ru-RU" sz="1800" b="1">
                <a:solidFill>
                  <a:srgbClr val="FF0000"/>
                </a:solidFill>
                <a:latin typeface="Arial" panose="020B0604020202020204" pitchFamily="34" charset="0"/>
              </a:rPr>
              <a:t>мидың үлкен жарты шарларының қыртысы </a:t>
            </a:r>
            <a:r>
              <a:rPr lang="ru-RU" altLang="ru-RU" sz="1800">
                <a:latin typeface="Arial" panose="020B0604020202020204" pitchFamily="34" charset="0"/>
              </a:rPr>
              <a:t>да қатысатыны анықталған, өйткені қыртысын алып тастаған иттерде ұйқы және сергектілік ырғағы бұзылған, ал тараканның көру аймағын алып тастағанда тәуліктік ырғағын жоғалтқан.</a:t>
            </a:r>
          </a:p>
          <a:p>
            <a:pPr algn="just">
              <a:spcBef>
                <a:spcPct val="0"/>
              </a:spcBef>
              <a:buFontTx/>
              <a:buNone/>
            </a:pPr>
            <a:r>
              <a:rPr lang="ru-RU" altLang="ru-RU" sz="1800">
                <a:latin typeface="Arial" panose="020B0604020202020204" pitchFamily="34" charset="0"/>
              </a:rPr>
              <a:t> Көп клеткалы ағзаларда ырғақ жүргізуші функциясын атқаратын жекеленген басқа да арнайы клеткалары </a:t>
            </a:r>
            <a:r>
              <a:rPr lang="ru-RU" altLang="ru-RU" sz="1800" b="1">
                <a:solidFill>
                  <a:srgbClr val="FF0000"/>
                </a:solidFill>
                <a:latin typeface="Arial" panose="020B0604020202020204" pitchFamily="34" charset="0"/>
              </a:rPr>
              <a:t>интернейрондар</a:t>
            </a:r>
            <a:r>
              <a:rPr lang="ru-RU" altLang="ru-RU" sz="1800">
                <a:latin typeface="Arial" panose="020B0604020202020204" pitchFamily="34" charset="0"/>
              </a:rPr>
              <a:t> болатыны анықталған. Мысал ретінде, қояндардың бас миындағы таламустың бір нейронының периодтылық қасиет көрсетуі 5 мс интервалындағы разрядқа сәйкес келеді және оны “уақыт санайтын нейрон” деп атайды. </a:t>
            </a:r>
          </a:p>
          <a:p>
            <a:pPr algn="just">
              <a:spcBef>
                <a:spcPct val="0"/>
              </a:spcBef>
              <a:buFontTx/>
              <a:buNone/>
            </a:pPr>
            <a:r>
              <a:rPr lang="ru-RU" altLang="ru-RU" sz="1800">
                <a:latin typeface="Arial" panose="020B0604020202020204" pitchFamily="34" charset="0"/>
              </a:rPr>
              <a:t>Осылармен қатар нерв жүйесімен тығыз байланысып жұмыс жасайтын </a:t>
            </a:r>
            <a:r>
              <a:rPr lang="ru-RU" altLang="ru-RU" sz="1800" b="1">
                <a:solidFill>
                  <a:srgbClr val="FF0000"/>
                </a:solidFill>
                <a:latin typeface="Arial" panose="020B0604020202020204" pitchFamily="34" charset="0"/>
              </a:rPr>
              <a:t>гуморалды заттар </a:t>
            </a:r>
            <a:r>
              <a:rPr lang="ru-RU" altLang="ru-RU" sz="1800">
                <a:latin typeface="Arial" panose="020B0604020202020204" pitchFamily="34" charset="0"/>
              </a:rPr>
              <a:t>- </a:t>
            </a:r>
            <a:r>
              <a:rPr lang="ru-RU" altLang="ru-RU" sz="1800" b="1">
                <a:latin typeface="Arial" panose="020B0604020202020204" pitchFamily="34" charset="0"/>
              </a:rPr>
              <a:t>мелатолин, серотонин, адреналин, норадреналин, ацетилхолин, кортикостероидтар </a:t>
            </a:r>
            <a:r>
              <a:rPr lang="ru-RU" altLang="ru-RU" sz="1800">
                <a:latin typeface="Arial" panose="020B0604020202020204" pitchFamily="34" charset="0"/>
              </a:rPr>
              <a:t>әртүрлі функциялардың ырғақтарын қалыптастыруға тікелей қатысатыны да дәлелденген. </a:t>
            </a:r>
          </a:p>
          <a:p>
            <a:pPr algn="just">
              <a:spcBef>
                <a:spcPct val="0"/>
              </a:spcBef>
              <a:buFontTx/>
              <a:buNone/>
            </a:pPr>
            <a:r>
              <a:rPr lang="ru-RU" altLang="ru-RU" sz="1800">
                <a:latin typeface="Arial" panose="020B0604020202020204" pitchFamily="34" charset="0"/>
              </a:rPr>
              <a:t>Оған жануарлар ағзасындағы ацетилхолинэстераза мен мидағы серотонин мөлшерінің тербелу ырғақтары қозғалу белсенділігімен корреляцияланатынын жатқызуға болады.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a:extLst>
              <a:ext uri="{FF2B5EF4-FFF2-40B4-BE49-F238E27FC236}">
                <a16:creationId xmlns:a16="http://schemas.microsoft.com/office/drawing/2014/main" id="{FCD19A02-7FE4-4192-843D-9665C56FCB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102A83-BE2D-42CB-BA7D-268D4C056AE0}" type="slidenum">
              <a:rPr lang="ru-RU" altLang="ru-RU" sz="1200" smtClean="0">
                <a:solidFill>
                  <a:srgbClr val="898989"/>
                </a:solidFill>
                <a:latin typeface="Arial" panose="020B0604020202020204" pitchFamily="34" charset="0"/>
              </a:rPr>
              <a:pPr>
                <a:spcBef>
                  <a:spcPct val="0"/>
                </a:spcBef>
                <a:buFontTx/>
                <a:buNone/>
              </a:pPr>
              <a:t>17</a:t>
            </a:fld>
            <a:endParaRPr lang="ru-RU" altLang="ru-RU" sz="1200">
              <a:solidFill>
                <a:srgbClr val="898989"/>
              </a:solidFill>
              <a:latin typeface="Arial" panose="020B0604020202020204" pitchFamily="34" charset="0"/>
            </a:endParaRPr>
          </a:p>
        </p:txBody>
      </p:sp>
      <p:sp>
        <p:nvSpPr>
          <p:cNvPr id="26627" name="TextBox 4">
            <a:extLst>
              <a:ext uri="{FF2B5EF4-FFF2-40B4-BE49-F238E27FC236}">
                <a16:creationId xmlns:a16="http://schemas.microsoft.com/office/drawing/2014/main" id="{81B6A171-72A7-4695-B863-9761FCCF5CF7}"/>
              </a:ext>
            </a:extLst>
          </p:cNvPr>
          <p:cNvSpPr txBox="1">
            <a:spLocks noChangeArrowheads="1"/>
          </p:cNvSpPr>
          <p:nvPr/>
        </p:nvSpPr>
        <p:spPr bwMode="auto">
          <a:xfrm>
            <a:off x="179388" y="242888"/>
            <a:ext cx="8785225"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200">
                <a:latin typeface="Arial" panose="020B0604020202020204" pitchFamily="34" charset="0"/>
              </a:rPr>
              <a:t>Жиілік сипаттамасына тәуелді биоырғақтар </a:t>
            </a:r>
            <a:r>
              <a:rPr lang="ru-RU" altLang="ru-RU" sz="2200" b="1">
                <a:solidFill>
                  <a:srgbClr val="FF0000"/>
                </a:solidFill>
                <a:latin typeface="Arial" panose="020B0604020202020204" pitchFamily="34" charset="0"/>
              </a:rPr>
              <a:t>жоғары жиілікті </a:t>
            </a:r>
            <a:r>
              <a:rPr lang="ru-RU" altLang="ru-RU" sz="2200">
                <a:latin typeface="Arial" panose="020B0604020202020204" pitchFamily="34" charset="0"/>
              </a:rPr>
              <a:t>және </a:t>
            </a:r>
            <a:r>
              <a:rPr lang="ru-RU" altLang="ru-RU" sz="2200" b="1">
                <a:solidFill>
                  <a:srgbClr val="FF0000"/>
                </a:solidFill>
                <a:latin typeface="Arial" panose="020B0604020202020204" pitchFamily="34" charset="0"/>
              </a:rPr>
              <a:t>орташа жиілікті </a:t>
            </a:r>
            <a:r>
              <a:rPr lang="ru-RU" altLang="ru-RU" sz="2200">
                <a:latin typeface="Arial" panose="020B0604020202020204" pitchFamily="34" charset="0"/>
              </a:rPr>
              <a:t>топтарға жіктеледі. </a:t>
            </a:r>
          </a:p>
          <a:p>
            <a:pPr algn="just">
              <a:spcBef>
                <a:spcPct val="0"/>
              </a:spcBef>
              <a:buFontTx/>
              <a:buNone/>
            </a:pPr>
            <a:r>
              <a:rPr lang="ru-RU" altLang="ru-RU" sz="2200" b="1">
                <a:solidFill>
                  <a:srgbClr val="FF0000"/>
                </a:solidFill>
                <a:latin typeface="Arial" panose="020B0604020202020204" pitchFamily="34" charset="0"/>
              </a:rPr>
              <a:t>Жоғары жиілікті биоырғақтардың </a:t>
            </a:r>
            <a:r>
              <a:rPr lang="ru-RU" altLang="ru-RU" sz="2200">
                <a:latin typeface="Arial" panose="020B0604020202020204" pitchFamily="34" charset="0"/>
              </a:rPr>
              <a:t>периоды 30 минуттан кем болады. Көбіне бұл ырғақтар сыртқы ортаның циклдік өзгерістеріне тәуелсіз келеді және клетканың арнайы функциясымен жүзеге асады. Секундтық үлестер мен секунд аралықтарына биоқұрылымдардың конформациялық өзгерістерін, атап айтқанда биохимиялық циклдерді жатқызуға болады және бір секундтың ішінде болатын айналыстың санымен сипатталады. </a:t>
            </a:r>
          </a:p>
          <a:p>
            <a:pPr algn="just">
              <a:spcBef>
                <a:spcPct val="0"/>
              </a:spcBef>
              <a:buFontTx/>
              <a:buNone/>
            </a:pPr>
            <a:r>
              <a:rPr lang="ru-RU" altLang="ru-RU" sz="2200">
                <a:latin typeface="Arial" panose="020B0604020202020204" pitchFamily="34" charset="0"/>
              </a:rPr>
              <a:t>Бір секунд ішіндегі айналыстар альдолаза үшін – 33, гексокиназада – 215, креазада - </a:t>
            </a:r>
            <a:r>
              <a:rPr lang="ru-RU" altLang="ru-RU" sz="2400" b="1">
                <a:latin typeface="Times New Roman" panose="02020603050405020304" pitchFamily="18" charset="0"/>
                <a:cs typeface="Times New Roman" panose="02020603050405020304" pitchFamily="18" charset="0"/>
              </a:rPr>
              <a:t>77</a:t>
            </a:r>
            <a:r>
              <a:rPr lang="en-US" altLang="ru-RU" sz="2400" b="1">
                <a:latin typeface="Times New Roman" panose="02020603050405020304" pitchFamily="18" charset="0"/>
                <a:cs typeface="Times New Roman" panose="02020603050405020304" pitchFamily="18" charset="0"/>
                <a:sym typeface="Symbol" panose="05050102010706020507" pitchFamily="18" charset="2"/>
              </a:rPr>
              <a:t></a:t>
            </a:r>
            <a:r>
              <a:rPr lang="ru-RU" altLang="ru-RU" sz="2400" b="1">
                <a:latin typeface="Times New Roman" panose="02020603050405020304" pitchFamily="18" charset="0"/>
                <a:cs typeface="Times New Roman" panose="02020603050405020304" pitchFamily="18" charset="0"/>
              </a:rPr>
              <a:t>10</a:t>
            </a:r>
            <a:r>
              <a:rPr lang="ru-RU" altLang="ru-RU" sz="2400" b="1" baseline="30000">
                <a:latin typeface="Times New Roman" panose="02020603050405020304" pitchFamily="18" charset="0"/>
                <a:cs typeface="Times New Roman" panose="02020603050405020304" pitchFamily="18" charset="0"/>
              </a:rPr>
              <a:t>3</a:t>
            </a:r>
            <a:r>
              <a:rPr lang="ru-RU" altLang="ru-RU" sz="2200">
                <a:latin typeface="Arial" panose="020B0604020202020204" pitchFamily="34" charset="0"/>
              </a:rPr>
              <a:t>, каталазада - </a:t>
            </a:r>
            <a:r>
              <a:rPr lang="ru-RU" altLang="ru-RU" sz="2400" b="1">
                <a:latin typeface="Times New Roman" panose="02020603050405020304" pitchFamily="18" charset="0"/>
                <a:cs typeface="Times New Roman" panose="02020603050405020304" pitchFamily="18" charset="0"/>
              </a:rPr>
              <a:t>8</a:t>
            </a:r>
            <a:r>
              <a:rPr lang="en-US" altLang="ru-RU" sz="2400" b="1">
                <a:latin typeface="Times New Roman" panose="02020603050405020304" pitchFamily="18" charset="0"/>
                <a:cs typeface="Times New Roman" panose="02020603050405020304" pitchFamily="18" charset="0"/>
                <a:sym typeface="Symbol" panose="05050102010706020507" pitchFamily="18" charset="2"/>
              </a:rPr>
              <a:t></a:t>
            </a:r>
            <a:r>
              <a:rPr lang="ru-RU" altLang="ru-RU" sz="2400" b="1">
                <a:latin typeface="Times New Roman" panose="02020603050405020304" pitchFamily="18" charset="0"/>
                <a:cs typeface="Times New Roman" panose="02020603050405020304" pitchFamily="18" charset="0"/>
              </a:rPr>
              <a:t>10</a:t>
            </a:r>
            <a:r>
              <a:rPr lang="ru-RU" altLang="ru-RU" sz="2400" b="1" baseline="30000">
                <a:latin typeface="Times New Roman" panose="02020603050405020304" pitchFamily="18" charset="0"/>
                <a:cs typeface="Times New Roman" panose="02020603050405020304" pitchFamily="18" charset="0"/>
              </a:rPr>
              <a:t>5</a:t>
            </a:r>
            <a:r>
              <a:rPr lang="ru-RU" altLang="ru-RU" sz="2200">
                <a:latin typeface="Arial" panose="020B0604020202020204" pitchFamily="34" charset="0"/>
              </a:rPr>
              <a:t>, ацетилхолинэстеразада - </a:t>
            </a:r>
            <a:r>
              <a:rPr lang="ru-RU" altLang="ru-RU" sz="2400" b="1">
                <a:latin typeface="Times New Roman" panose="02020603050405020304" pitchFamily="18" charset="0"/>
                <a:cs typeface="Times New Roman" panose="02020603050405020304" pitchFamily="18" charset="0"/>
              </a:rPr>
              <a:t>3</a:t>
            </a:r>
            <a:r>
              <a:rPr lang="en-US" altLang="ru-RU" sz="2400" b="1">
                <a:latin typeface="Times New Roman" panose="02020603050405020304" pitchFamily="18" charset="0"/>
                <a:cs typeface="Times New Roman" panose="02020603050405020304" pitchFamily="18" charset="0"/>
                <a:sym typeface="Symbol" panose="05050102010706020507" pitchFamily="18" charset="2"/>
              </a:rPr>
              <a:t></a:t>
            </a:r>
            <a:r>
              <a:rPr lang="ru-RU" altLang="ru-RU" sz="2400" b="1">
                <a:latin typeface="Times New Roman" panose="02020603050405020304" pitchFamily="18" charset="0"/>
                <a:cs typeface="Times New Roman" panose="02020603050405020304" pitchFamily="18" charset="0"/>
              </a:rPr>
              <a:t>10</a:t>
            </a:r>
            <a:r>
              <a:rPr lang="ru-RU" altLang="ru-RU" sz="2400" b="1" baseline="30000">
                <a:latin typeface="Times New Roman" panose="02020603050405020304" pitchFamily="18" charset="0"/>
                <a:cs typeface="Times New Roman" panose="02020603050405020304" pitchFamily="18" charset="0"/>
              </a:rPr>
              <a:t>6</a:t>
            </a:r>
            <a:r>
              <a:rPr lang="ru-RU" altLang="ru-RU" sz="2400" b="1">
                <a:latin typeface="Times New Roman" panose="02020603050405020304" pitchFamily="18" charset="0"/>
                <a:cs typeface="Times New Roman" panose="02020603050405020304" pitchFamily="18" charset="0"/>
              </a:rPr>
              <a:t> </a:t>
            </a:r>
            <a:r>
              <a:rPr lang="ru-RU" altLang="ru-RU" sz="2400" b="1">
                <a:latin typeface="Arial" panose="020B0604020202020204" pitchFamily="34" charset="0"/>
              </a:rPr>
              <a:t> </a:t>
            </a:r>
            <a:r>
              <a:rPr lang="ru-RU" altLang="ru-RU" sz="2200">
                <a:latin typeface="Arial" panose="020B0604020202020204" pitchFamily="34" charset="0"/>
              </a:rPr>
              <a:t>тең. </a:t>
            </a:r>
          </a:p>
          <a:p>
            <a:pPr algn="just">
              <a:spcBef>
                <a:spcPct val="0"/>
              </a:spcBef>
              <a:buFontTx/>
              <a:buNone/>
            </a:pPr>
            <a:r>
              <a:rPr lang="ru-RU" altLang="ru-RU" sz="2200">
                <a:latin typeface="Arial" panose="020B0604020202020204" pitchFamily="34" charset="0"/>
              </a:rPr>
              <a:t>Адамның ЭЭГ-да жоғары жиіліктің алты диапазоны анықталған: </a:t>
            </a:r>
            <a:r>
              <a:rPr lang="en-US" altLang="ru-RU" sz="2200">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latin typeface="Arial" panose="020B0604020202020204" pitchFamily="34" charset="0"/>
              </a:rPr>
              <a:t>-ырғақтар бір секундта - 1-3, </a:t>
            </a:r>
            <a:r>
              <a:rPr lang="en-US" altLang="ru-RU" sz="2200">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latin typeface="Arial" panose="020B0604020202020204" pitchFamily="34" charset="0"/>
              </a:rPr>
              <a:t>-ырғақтар - 4-7; </a:t>
            </a:r>
            <a:r>
              <a:rPr lang="en-US" altLang="ru-RU" sz="2200">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latin typeface="Arial" panose="020B0604020202020204" pitchFamily="34" charset="0"/>
              </a:rPr>
              <a:t>-ырғақтар - 8-13, </a:t>
            </a:r>
            <a:r>
              <a:rPr lang="en-US" altLang="ru-RU" sz="2200">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latin typeface="Arial" panose="020B0604020202020204" pitchFamily="34" charset="0"/>
              </a:rPr>
              <a:t>-ырғақтар - 14-20 және 21-30, </a:t>
            </a:r>
            <a:r>
              <a:rPr lang="en-US" altLang="ru-RU" sz="2200">
                <a:latin typeface="Times New Roman" panose="02020603050405020304" pitchFamily="18" charset="0"/>
                <a:cs typeface="Times New Roman" panose="02020603050405020304" pitchFamily="18" charset="0"/>
                <a:sym typeface="Symbol" panose="05050102010706020507" pitchFamily="18" charset="2"/>
              </a:rPr>
              <a:t></a:t>
            </a:r>
            <a:r>
              <a:rPr lang="ru-RU" altLang="ru-RU" sz="2200">
                <a:latin typeface="Arial" panose="020B0604020202020204" pitchFamily="34" charset="0"/>
              </a:rPr>
              <a:t>-ырғақтар - 31-70 тербелістегі жиілігімен (терб/с) жүреді.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3">
            <a:extLst>
              <a:ext uri="{FF2B5EF4-FFF2-40B4-BE49-F238E27FC236}">
                <a16:creationId xmlns:a16="http://schemas.microsoft.com/office/drawing/2014/main" id="{9BC04A9A-FA0A-4D92-93A3-F98FD60A78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18F22B-714F-48CD-802B-6D9A19018565}" type="slidenum">
              <a:rPr lang="ru-RU" altLang="ru-RU" sz="1200" smtClean="0">
                <a:solidFill>
                  <a:srgbClr val="898989"/>
                </a:solidFill>
                <a:latin typeface="Arial" panose="020B0604020202020204" pitchFamily="34" charset="0"/>
              </a:rPr>
              <a:pPr>
                <a:spcBef>
                  <a:spcPct val="0"/>
                </a:spcBef>
                <a:buFontTx/>
                <a:buNone/>
              </a:pPr>
              <a:t>18</a:t>
            </a:fld>
            <a:endParaRPr lang="ru-RU" altLang="ru-RU" sz="1200">
              <a:solidFill>
                <a:srgbClr val="898989"/>
              </a:solidFill>
              <a:latin typeface="Arial" panose="020B0604020202020204" pitchFamily="34" charset="0"/>
            </a:endParaRPr>
          </a:p>
        </p:txBody>
      </p:sp>
      <p:sp>
        <p:nvSpPr>
          <p:cNvPr id="27651" name="TextBox 4">
            <a:extLst>
              <a:ext uri="{FF2B5EF4-FFF2-40B4-BE49-F238E27FC236}">
                <a16:creationId xmlns:a16="http://schemas.microsoft.com/office/drawing/2014/main" id="{79BC44C1-F921-417B-B723-38798830F136}"/>
              </a:ext>
            </a:extLst>
          </p:cNvPr>
          <p:cNvSpPr txBox="1">
            <a:spLocks noChangeArrowheads="1"/>
          </p:cNvSpPr>
          <p:nvPr/>
        </p:nvSpPr>
        <p:spPr bwMode="auto">
          <a:xfrm>
            <a:off x="323850" y="620713"/>
            <a:ext cx="84963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b="1">
                <a:solidFill>
                  <a:srgbClr val="FF0000"/>
                </a:solidFill>
                <a:latin typeface="Arial" panose="020B0604020202020204" pitchFamily="34" charset="0"/>
              </a:rPr>
              <a:t>Орташа жиіліктегі биоырғақтардың </a:t>
            </a:r>
            <a:r>
              <a:rPr lang="ru-RU" altLang="ru-RU">
                <a:latin typeface="Arial" panose="020B0604020202020204" pitchFamily="34" charset="0"/>
              </a:rPr>
              <a:t>периоды 30 минуттан 6 күнге дейінгі аралықты алады. </a:t>
            </a:r>
          </a:p>
          <a:p>
            <a:pPr algn="just">
              <a:spcBef>
                <a:spcPct val="0"/>
              </a:spcBef>
              <a:buFontTx/>
              <a:buNone/>
            </a:pPr>
            <a:r>
              <a:rPr lang="ru-RU" altLang="ru-RU">
                <a:latin typeface="Arial" panose="020B0604020202020204" pitchFamily="34" charset="0"/>
              </a:rPr>
              <a:t>Бұл топқа эндогенді, экзогенді табиғаты бар және ырғақты жүріп жатқан тіршіліктің көптеген көріністері жатады. </a:t>
            </a:r>
          </a:p>
          <a:p>
            <a:pPr algn="just">
              <a:spcBef>
                <a:spcPct val="0"/>
              </a:spcBef>
              <a:buFontTx/>
              <a:buNone/>
            </a:pPr>
            <a:r>
              <a:rPr lang="ru-RU" altLang="ru-RU">
                <a:latin typeface="Arial" panose="020B0604020202020204" pitchFamily="34" charset="0"/>
              </a:rPr>
              <a:t>Жиіліктерінің үлкен диапазонына байланысты, физиологиялық функцияларының ерекшеліктеріне қарай бұл биоырғақтар бірнеше типтерге бөлінеді: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3">
            <a:extLst>
              <a:ext uri="{FF2B5EF4-FFF2-40B4-BE49-F238E27FC236}">
                <a16:creationId xmlns:a16="http://schemas.microsoft.com/office/drawing/2014/main" id="{EB87D66F-A96C-450D-AD7E-A08317C9A0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C944F5-51EE-44E3-B853-486351E789A0}" type="slidenum">
              <a:rPr lang="ru-RU" altLang="ru-RU" sz="1200" smtClean="0">
                <a:solidFill>
                  <a:srgbClr val="898989"/>
                </a:solidFill>
                <a:latin typeface="Arial" panose="020B0604020202020204" pitchFamily="34" charset="0"/>
              </a:rPr>
              <a:pPr>
                <a:spcBef>
                  <a:spcPct val="0"/>
                </a:spcBef>
                <a:buFontTx/>
                <a:buNone/>
              </a:pPr>
              <a:t>19</a:t>
            </a:fld>
            <a:endParaRPr lang="ru-RU" altLang="ru-RU" sz="1200">
              <a:solidFill>
                <a:srgbClr val="898989"/>
              </a:solidFill>
              <a:latin typeface="Arial" panose="020B0604020202020204" pitchFamily="34" charset="0"/>
            </a:endParaRPr>
          </a:p>
        </p:txBody>
      </p:sp>
      <p:sp>
        <p:nvSpPr>
          <p:cNvPr id="27651" name="TextBox 4">
            <a:extLst>
              <a:ext uri="{FF2B5EF4-FFF2-40B4-BE49-F238E27FC236}">
                <a16:creationId xmlns:a16="http://schemas.microsoft.com/office/drawing/2014/main" id="{F5148E23-C328-40FA-B409-11B2F78D0252}"/>
              </a:ext>
            </a:extLst>
          </p:cNvPr>
          <p:cNvSpPr txBox="1">
            <a:spLocks noChangeArrowheads="1"/>
          </p:cNvSpPr>
          <p:nvPr/>
        </p:nvSpPr>
        <p:spPr bwMode="auto">
          <a:xfrm>
            <a:off x="215900" y="536575"/>
            <a:ext cx="8712200" cy="6002338"/>
          </a:xfrm>
          <a:prstGeom prst="rect">
            <a:avLst/>
          </a:prstGeom>
          <a:noFill/>
          <a:ln>
            <a:noFill/>
          </a:ln>
        </p:spPr>
        <p:txBody>
          <a:bodyPr>
            <a:spAutoFit/>
          </a:bodyPr>
          <a:lstStyle>
            <a:lvl1pPr indent="538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2400" b="1" dirty="0">
                <a:solidFill>
                  <a:srgbClr val="FF0000"/>
                </a:solidFill>
                <a:highlight>
                  <a:srgbClr val="FFFF00"/>
                </a:highlight>
              </a:rPr>
              <a:t>1) </a:t>
            </a:r>
            <a:r>
              <a:rPr lang="ru-RU" altLang="ru-RU" sz="2400" b="1" dirty="0" err="1">
                <a:solidFill>
                  <a:srgbClr val="FF0000"/>
                </a:solidFill>
                <a:highlight>
                  <a:srgbClr val="FFFF00"/>
                </a:highlight>
              </a:rPr>
              <a:t>Ультрадианды</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ырғақтар</a:t>
            </a:r>
            <a:r>
              <a:rPr lang="ru-RU" altLang="ru-RU" sz="2400" dirty="0"/>
              <a:t>, периоды 30 </a:t>
            </a:r>
            <a:r>
              <a:rPr lang="ru-RU" altLang="ru-RU" sz="2400" dirty="0" err="1"/>
              <a:t>минуттан</a:t>
            </a:r>
            <a:r>
              <a:rPr lang="ru-RU" altLang="ru-RU" sz="2400" dirty="0"/>
              <a:t> 20 </a:t>
            </a:r>
            <a:r>
              <a:rPr lang="ru-RU" altLang="ru-RU" sz="2400" dirty="0" err="1"/>
              <a:t>сағатқа</a:t>
            </a:r>
            <a:r>
              <a:rPr lang="ru-RU" altLang="ru-RU" sz="2400" dirty="0"/>
              <a:t> </a:t>
            </a:r>
            <a:r>
              <a:rPr lang="ru-RU" altLang="ru-RU" sz="2400" dirty="0" err="1"/>
              <a:t>дейінгі</a:t>
            </a:r>
            <a:r>
              <a:rPr lang="ru-RU" altLang="ru-RU" sz="2400" dirty="0"/>
              <a:t> </a:t>
            </a:r>
            <a:r>
              <a:rPr lang="ru-RU" altLang="ru-RU" sz="2400" dirty="0" err="1"/>
              <a:t>аралықты</a:t>
            </a:r>
            <a:r>
              <a:rPr lang="ru-RU" altLang="ru-RU" sz="2400" dirty="0"/>
              <a:t> </a:t>
            </a:r>
            <a:r>
              <a:rPr lang="ru-RU" altLang="ru-RU" sz="2400" dirty="0" err="1"/>
              <a:t>қамтиды</a:t>
            </a:r>
            <a:r>
              <a:rPr lang="ru-RU" altLang="ru-RU" sz="2400" dirty="0"/>
              <a:t>. </a:t>
            </a:r>
          </a:p>
          <a:p>
            <a:pPr algn="just">
              <a:defRPr/>
            </a:pPr>
            <a:r>
              <a:rPr lang="ru-RU" altLang="ru-RU" sz="2400" dirty="0" err="1"/>
              <a:t>Жиілікті</a:t>
            </a:r>
            <a:r>
              <a:rPr lang="ru-RU" altLang="ru-RU" sz="2400" dirty="0"/>
              <a:t> </a:t>
            </a:r>
            <a:r>
              <a:rPr lang="ru-RU" altLang="ru-RU" sz="2400" dirty="0" err="1"/>
              <a:t>периодтың</a:t>
            </a:r>
            <a:r>
              <a:rPr lang="ru-RU" altLang="ru-RU" sz="2400" dirty="0"/>
              <a:t> </a:t>
            </a:r>
            <a:r>
              <a:rPr lang="ru-RU" altLang="ru-RU" sz="2400" dirty="0" err="1"/>
              <a:t>бұл</a:t>
            </a:r>
            <a:r>
              <a:rPr lang="ru-RU" altLang="ru-RU" sz="2400" dirty="0"/>
              <a:t> </a:t>
            </a:r>
            <a:r>
              <a:rPr lang="ru-RU" altLang="ru-RU" sz="2400" dirty="0" err="1"/>
              <a:t>тобына</a:t>
            </a:r>
            <a:r>
              <a:rPr lang="ru-RU" altLang="ru-RU" sz="2400" dirty="0"/>
              <a:t> </a:t>
            </a:r>
            <a:r>
              <a:rPr lang="ru-RU" altLang="ru-RU" sz="2400" dirty="0" err="1"/>
              <a:t>сыртқы</a:t>
            </a:r>
            <a:r>
              <a:rPr lang="ru-RU" altLang="ru-RU" sz="2400" dirty="0"/>
              <a:t> орта </a:t>
            </a:r>
            <a:r>
              <a:rPr lang="ru-RU" altLang="ru-RU" sz="2400" dirty="0" err="1"/>
              <a:t>циклдерімен</a:t>
            </a:r>
            <a:r>
              <a:rPr lang="ru-RU" altLang="ru-RU" sz="2400" dirty="0"/>
              <a:t> </a:t>
            </a:r>
            <a:r>
              <a:rPr lang="ru-RU" altLang="ru-RU" sz="2400" dirty="0" err="1"/>
              <a:t>байланысы</a:t>
            </a:r>
            <a:r>
              <a:rPr lang="ru-RU" altLang="ru-RU" sz="2400" dirty="0"/>
              <a:t> </a:t>
            </a:r>
            <a:r>
              <a:rPr lang="ru-RU" altLang="ru-RU" sz="2400" dirty="0" err="1"/>
              <a:t>орнатылған</a:t>
            </a:r>
            <a:r>
              <a:rPr lang="ru-RU" altLang="ru-RU" sz="2400" dirty="0"/>
              <a:t> </a:t>
            </a:r>
            <a:r>
              <a:rPr lang="ru-RU" altLang="ru-RU" sz="2400" dirty="0" err="1"/>
              <a:t>және</a:t>
            </a:r>
            <a:r>
              <a:rPr lang="ru-RU" altLang="ru-RU" sz="2400" dirty="0"/>
              <a:t> </a:t>
            </a:r>
            <a:r>
              <a:rPr lang="ru-RU" altLang="ru-RU" sz="2400" dirty="0" err="1"/>
              <a:t>ерекше</a:t>
            </a:r>
            <a:r>
              <a:rPr lang="ru-RU" altLang="ru-RU" sz="2400" dirty="0"/>
              <a:t> </a:t>
            </a:r>
            <a:r>
              <a:rPr lang="ru-RU" altLang="ru-RU" sz="2400" dirty="0" err="1"/>
              <a:t>әрекеттерімен</a:t>
            </a:r>
            <a:r>
              <a:rPr lang="ru-RU" altLang="ru-RU" sz="2400" dirty="0"/>
              <a:t> </a:t>
            </a:r>
            <a:r>
              <a:rPr lang="ru-RU" altLang="ru-RU" sz="2400" dirty="0" err="1"/>
              <a:t>көрінетін</a:t>
            </a:r>
            <a:r>
              <a:rPr lang="ru-RU" altLang="ru-RU" sz="2400" dirty="0"/>
              <a:t> </a:t>
            </a:r>
            <a:r>
              <a:rPr lang="ru-RU" altLang="ru-RU" sz="2400" dirty="0" err="1"/>
              <a:t>тербелістер</a:t>
            </a:r>
            <a:r>
              <a:rPr lang="ru-RU" altLang="ru-RU" sz="2400" dirty="0"/>
              <a:t> </a:t>
            </a:r>
            <a:r>
              <a:rPr lang="ru-RU" altLang="ru-RU" sz="2400" dirty="0" err="1"/>
              <a:t>жатады</a:t>
            </a:r>
            <a:r>
              <a:rPr lang="ru-RU" altLang="ru-RU" sz="2400" dirty="0"/>
              <a:t>. </a:t>
            </a:r>
          </a:p>
          <a:p>
            <a:pPr algn="just">
              <a:defRPr/>
            </a:pPr>
            <a:r>
              <a:rPr lang="ru-RU" altLang="ru-RU" sz="2400" dirty="0"/>
              <a:t>30-60 </a:t>
            </a:r>
            <a:r>
              <a:rPr lang="ru-RU" altLang="ru-RU" sz="2400" dirty="0" err="1"/>
              <a:t>минутпен</a:t>
            </a:r>
            <a:r>
              <a:rPr lang="ru-RU" altLang="ru-RU" sz="2400" dirty="0"/>
              <a:t> </a:t>
            </a:r>
            <a:r>
              <a:rPr lang="ru-RU" altLang="ru-RU" sz="2400" dirty="0" err="1"/>
              <a:t>алынған</a:t>
            </a:r>
            <a:r>
              <a:rPr lang="ru-RU" altLang="ru-RU" sz="2400" dirty="0"/>
              <a:t> </a:t>
            </a:r>
            <a:r>
              <a:rPr lang="ru-RU" altLang="ru-RU" sz="2400" dirty="0" err="1"/>
              <a:t>орташа</a:t>
            </a:r>
            <a:r>
              <a:rPr lang="ru-RU" altLang="ru-RU" sz="2400" dirty="0"/>
              <a:t> </a:t>
            </a:r>
            <a:r>
              <a:rPr lang="ru-RU" altLang="ru-RU" sz="2400" dirty="0" err="1"/>
              <a:t>периодта</a:t>
            </a:r>
            <a:r>
              <a:rPr lang="ru-RU" altLang="ru-RU" sz="2400" dirty="0"/>
              <a:t> </a:t>
            </a:r>
            <a:r>
              <a:rPr lang="ru-RU" altLang="ru-RU" sz="2400" dirty="0" err="1"/>
              <a:t>клеткадағы</a:t>
            </a:r>
            <a:r>
              <a:rPr lang="ru-RU" altLang="ru-RU" sz="2400" dirty="0"/>
              <a:t> РНҚ мен </a:t>
            </a:r>
            <a:r>
              <a:rPr lang="ru-RU" altLang="ru-RU" sz="2400" dirty="0" err="1"/>
              <a:t>жалпы</a:t>
            </a:r>
            <a:r>
              <a:rPr lang="ru-RU" altLang="ru-RU" sz="2400" dirty="0"/>
              <a:t> белок </a:t>
            </a:r>
            <a:r>
              <a:rPr lang="ru-RU" altLang="ru-RU" sz="2400" dirty="0" err="1"/>
              <a:t>мөлшері</a:t>
            </a:r>
            <a:r>
              <a:rPr lang="ru-RU" altLang="ru-RU" sz="2400" dirty="0"/>
              <a:t>, </a:t>
            </a:r>
            <a:r>
              <a:rPr lang="ru-RU" altLang="ru-RU" sz="2400" dirty="0" err="1"/>
              <a:t>сульфгидрилді</a:t>
            </a:r>
            <a:r>
              <a:rPr lang="ru-RU" altLang="ru-RU" sz="2400" dirty="0"/>
              <a:t> </a:t>
            </a:r>
            <a:r>
              <a:rPr lang="ru-RU" altLang="ru-RU" sz="2400" dirty="0" err="1"/>
              <a:t>тобының</a:t>
            </a:r>
            <a:r>
              <a:rPr lang="ru-RU" altLang="ru-RU" sz="2400" dirty="0"/>
              <a:t> </a:t>
            </a:r>
            <a:r>
              <a:rPr lang="ru-RU" altLang="ru-RU" sz="2400" dirty="0" err="1"/>
              <a:t>мөлшері</a:t>
            </a:r>
            <a:r>
              <a:rPr lang="ru-RU" altLang="ru-RU" sz="2400" dirty="0"/>
              <a:t>, </a:t>
            </a:r>
            <a:r>
              <a:rPr lang="ru-RU" altLang="ru-RU" sz="2400" dirty="0" err="1"/>
              <a:t>таңбаланған</a:t>
            </a:r>
            <a:r>
              <a:rPr lang="ru-RU" altLang="ru-RU" sz="2400" dirty="0"/>
              <a:t> </a:t>
            </a:r>
            <a:r>
              <a:rPr lang="ru-RU" altLang="ru-RU" sz="2400" dirty="0" err="1"/>
              <a:t>аминоқышқыл</a:t>
            </a:r>
            <a:r>
              <a:rPr lang="ru-RU" altLang="ru-RU" sz="2400" dirty="0"/>
              <a:t> мен ДНҚ </a:t>
            </a:r>
            <a:r>
              <a:rPr lang="ru-RU" altLang="ru-RU" sz="2400" dirty="0" err="1"/>
              <a:t>тербеледі</a:t>
            </a:r>
            <a:r>
              <a:rPr lang="ru-RU" altLang="ru-RU" sz="2400" dirty="0"/>
              <a:t>. </a:t>
            </a:r>
          </a:p>
          <a:p>
            <a:pPr algn="just">
              <a:defRPr/>
            </a:pPr>
            <a:r>
              <a:rPr lang="ru-RU" altLang="ru-RU" sz="2400" dirty="0" err="1"/>
              <a:t>Асқазан</a:t>
            </a:r>
            <a:r>
              <a:rPr lang="ru-RU" altLang="ru-RU" sz="2400" dirty="0"/>
              <a:t> </a:t>
            </a:r>
            <a:r>
              <a:rPr lang="ru-RU" altLang="ru-RU" sz="2400" dirty="0" err="1"/>
              <a:t>асты</a:t>
            </a:r>
            <a:r>
              <a:rPr lang="ru-RU" altLang="ru-RU" sz="2400" dirty="0"/>
              <a:t> </a:t>
            </a:r>
            <a:r>
              <a:rPr lang="ru-RU" altLang="ru-RU" sz="2400" dirty="0" err="1"/>
              <a:t>безінің</a:t>
            </a:r>
            <a:r>
              <a:rPr lang="ru-RU" altLang="ru-RU" sz="2400" dirty="0"/>
              <a:t> </a:t>
            </a:r>
            <a:r>
              <a:rPr lang="ru-RU" altLang="ru-RU" sz="2400" dirty="0" err="1"/>
              <a:t>жұмысындағы</a:t>
            </a:r>
            <a:r>
              <a:rPr lang="ru-RU" altLang="ru-RU" sz="2400" dirty="0"/>
              <a:t> </a:t>
            </a:r>
            <a:r>
              <a:rPr lang="ru-RU" altLang="ru-RU" sz="2400" dirty="0" err="1"/>
              <a:t>жалпы</a:t>
            </a:r>
            <a:r>
              <a:rPr lang="ru-RU" altLang="ru-RU" sz="2400" dirty="0"/>
              <a:t> </a:t>
            </a:r>
            <a:r>
              <a:rPr lang="ru-RU" altLang="ru-RU" sz="2400" dirty="0" err="1"/>
              <a:t>секреторлық</a:t>
            </a:r>
            <a:r>
              <a:rPr lang="ru-RU" altLang="ru-RU" sz="2400" dirty="0"/>
              <a:t> </a:t>
            </a:r>
            <a:r>
              <a:rPr lang="ru-RU" altLang="ru-RU" sz="2400" dirty="0" err="1"/>
              <a:t>циклі</a:t>
            </a:r>
            <a:r>
              <a:rPr lang="ru-RU" altLang="ru-RU" sz="2400" dirty="0"/>
              <a:t> </a:t>
            </a:r>
            <a:r>
              <a:rPr lang="ru-RU" altLang="ru-RU" sz="2400" dirty="0" err="1"/>
              <a:t>заттың</a:t>
            </a:r>
            <a:r>
              <a:rPr lang="ru-RU" altLang="ru-RU" sz="2400" dirty="0"/>
              <a:t> </a:t>
            </a:r>
            <a:r>
              <a:rPr lang="ru-RU" altLang="ru-RU" sz="2400" dirty="0" err="1"/>
              <a:t>клеткаға</a:t>
            </a:r>
            <a:r>
              <a:rPr lang="ru-RU" altLang="ru-RU" sz="2400" dirty="0"/>
              <a:t> </a:t>
            </a:r>
            <a:r>
              <a:rPr lang="ru-RU" altLang="ru-RU" sz="2400" dirty="0" err="1"/>
              <a:t>түскен</a:t>
            </a:r>
            <a:r>
              <a:rPr lang="ru-RU" altLang="ru-RU" sz="2400" dirty="0"/>
              <a:t> </a:t>
            </a:r>
            <a:r>
              <a:rPr lang="ru-RU" altLang="ru-RU" sz="2400" dirty="0" err="1"/>
              <a:t>уақытынан</a:t>
            </a:r>
            <a:r>
              <a:rPr lang="ru-RU" altLang="ru-RU" sz="2400" dirty="0"/>
              <a:t> </a:t>
            </a:r>
            <a:r>
              <a:rPr lang="ru-RU" altLang="ru-RU" sz="2400" dirty="0" err="1"/>
              <a:t>бастап</a:t>
            </a:r>
            <a:r>
              <a:rPr lang="ru-RU" altLang="ru-RU" sz="2400" dirty="0"/>
              <a:t> </a:t>
            </a:r>
            <a:r>
              <a:rPr lang="ru-RU" altLang="ru-RU" sz="2400" dirty="0" err="1"/>
              <a:t>дайын</a:t>
            </a:r>
            <a:r>
              <a:rPr lang="ru-RU" altLang="ru-RU" sz="2400" dirty="0"/>
              <a:t> </a:t>
            </a:r>
            <a:r>
              <a:rPr lang="ru-RU" altLang="ru-RU" sz="2400" dirty="0" err="1"/>
              <a:t>өнімді</a:t>
            </a:r>
            <a:r>
              <a:rPr lang="ru-RU" altLang="ru-RU" sz="2400" dirty="0"/>
              <a:t> </a:t>
            </a:r>
            <a:r>
              <a:rPr lang="ru-RU" altLang="ru-RU" sz="2400" dirty="0" err="1"/>
              <a:t>шығарғанына</a:t>
            </a:r>
            <a:r>
              <a:rPr lang="ru-RU" altLang="ru-RU" sz="2400" dirty="0"/>
              <a:t> </a:t>
            </a:r>
            <a:r>
              <a:rPr lang="ru-RU" altLang="ru-RU" sz="2400" dirty="0" err="1"/>
              <a:t>дейін</a:t>
            </a:r>
            <a:r>
              <a:rPr lang="ru-RU" altLang="ru-RU" sz="2400" dirty="0"/>
              <a:t> 2-2,5 </a:t>
            </a:r>
            <a:r>
              <a:rPr lang="ru-RU" altLang="ru-RU" sz="2400" dirty="0" err="1"/>
              <a:t>сағатты</a:t>
            </a:r>
            <a:r>
              <a:rPr lang="ru-RU" altLang="ru-RU" sz="2400" dirty="0"/>
              <a:t> </a:t>
            </a:r>
            <a:r>
              <a:rPr lang="ru-RU" altLang="ru-RU" sz="2400" dirty="0" err="1"/>
              <a:t>алады</a:t>
            </a:r>
            <a:r>
              <a:rPr lang="ru-RU" altLang="ru-RU" sz="2400" dirty="0"/>
              <a:t>. </a:t>
            </a:r>
          </a:p>
          <a:p>
            <a:pPr algn="just">
              <a:defRPr/>
            </a:pPr>
            <a:r>
              <a:rPr lang="ru-RU" altLang="ru-RU" sz="2400" dirty="0" err="1"/>
              <a:t>Қалыпты</a:t>
            </a:r>
            <a:r>
              <a:rPr lang="ru-RU" altLang="ru-RU" sz="2400" dirty="0"/>
              <a:t> </a:t>
            </a:r>
            <a:r>
              <a:rPr lang="ru-RU" altLang="ru-RU" sz="2400" dirty="0" err="1"/>
              <a:t>жағдайдағы</a:t>
            </a:r>
            <a:r>
              <a:rPr lang="ru-RU" altLang="ru-RU" sz="2400" dirty="0"/>
              <a:t> </a:t>
            </a:r>
            <a:r>
              <a:rPr lang="ru-RU" altLang="ru-RU" sz="2400" dirty="0" err="1"/>
              <a:t>ересек</a:t>
            </a:r>
            <a:r>
              <a:rPr lang="ru-RU" altLang="ru-RU" sz="2400" dirty="0"/>
              <a:t> </a:t>
            </a:r>
            <a:r>
              <a:rPr lang="ru-RU" altLang="ru-RU" sz="2400" dirty="0" err="1"/>
              <a:t>егеуқұйрықтардың</a:t>
            </a:r>
            <a:r>
              <a:rPr lang="ru-RU" altLang="ru-RU" sz="2400" dirty="0"/>
              <a:t> </a:t>
            </a:r>
            <a:r>
              <a:rPr lang="ru-RU" altLang="ru-RU" sz="2400" dirty="0" err="1"/>
              <a:t>қанында</a:t>
            </a:r>
            <a:r>
              <a:rPr lang="ru-RU" altLang="ru-RU" sz="2400" dirty="0"/>
              <a:t> 3,3 </a:t>
            </a:r>
            <a:r>
              <a:rPr lang="ru-RU" altLang="ru-RU" sz="2400" dirty="0" err="1"/>
              <a:t>сағатқа</a:t>
            </a:r>
            <a:r>
              <a:rPr lang="ru-RU" altLang="ru-RU" sz="2400" dirty="0"/>
              <a:t> </a:t>
            </a:r>
            <a:r>
              <a:rPr lang="ru-RU" altLang="ru-RU" sz="2400" dirty="0" err="1"/>
              <a:t>тең</a:t>
            </a:r>
            <a:r>
              <a:rPr lang="ru-RU" altLang="ru-RU" sz="2400" dirty="0"/>
              <a:t> </a:t>
            </a:r>
            <a:r>
              <a:rPr lang="ru-RU" altLang="ru-RU" sz="2400" dirty="0" err="1"/>
              <a:t>периодтағы</a:t>
            </a:r>
            <a:r>
              <a:rPr lang="ru-RU" altLang="ru-RU" sz="2400" dirty="0"/>
              <a:t> </a:t>
            </a:r>
            <a:r>
              <a:rPr lang="ru-RU" altLang="ru-RU" sz="2400" dirty="0" err="1"/>
              <a:t>өсу</a:t>
            </a:r>
            <a:r>
              <a:rPr lang="ru-RU" altLang="ru-RU" sz="2400" dirty="0"/>
              <a:t> </a:t>
            </a:r>
            <a:r>
              <a:rPr lang="ru-RU" altLang="ru-RU" sz="2400" dirty="0" err="1"/>
              <a:t>гормонының</a:t>
            </a:r>
            <a:r>
              <a:rPr lang="ru-RU" altLang="ru-RU" sz="2400" dirty="0"/>
              <a:t>, ал </a:t>
            </a:r>
            <a:r>
              <a:rPr lang="ru-RU" altLang="ru-RU" sz="2400" dirty="0" err="1"/>
              <a:t>адамдарда</a:t>
            </a:r>
            <a:r>
              <a:rPr lang="ru-RU" altLang="ru-RU" sz="2400" dirty="0"/>
              <a:t> 1-2 </a:t>
            </a:r>
            <a:r>
              <a:rPr lang="ru-RU" altLang="ru-RU" sz="2400" dirty="0" err="1"/>
              <a:t>сағатқа</a:t>
            </a:r>
            <a:r>
              <a:rPr lang="ru-RU" altLang="ru-RU" sz="2400" dirty="0"/>
              <a:t> </a:t>
            </a:r>
            <a:r>
              <a:rPr lang="ru-RU" altLang="ru-RU" sz="2400" dirty="0" err="1"/>
              <a:t>тең</a:t>
            </a:r>
            <a:r>
              <a:rPr lang="ru-RU" altLang="ru-RU" sz="2400" dirty="0"/>
              <a:t> </a:t>
            </a:r>
            <a:r>
              <a:rPr lang="ru-RU" altLang="ru-RU" sz="2400" dirty="0" err="1"/>
              <a:t>периодтағы</a:t>
            </a:r>
            <a:r>
              <a:rPr lang="ru-RU" altLang="ru-RU" sz="2400" dirty="0"/>
              <a:t> </a:t>
            </a:r>
            <a:r>
              <a:rPr lang="ru-RU" altLang="ru-RU" sz="2400" dirty="0" err="1"/>
              <a:t>тиреотропты</a:t>
            </a:r>
            <a:r>
              <a:rPr lang="ru-RU" altLang="ru-RU" sz="2400" dirty="0"/>
              <a:t> </a:t>
            </a:r>
            <a:r>
              <a:rPr lang="ru-RU" altLang="ru-RU" sz="2400" dirty="0" err="1"/>
              <a:t>гормонының</a:t>
            </a:r>
            <a:r>
              <a:rPr lang="ru-RU" altLang="ru-RU" sz="2400" dirty="0"/>
              <a:t> </a:t>
            </a:r>
            <a:r>
              <a:rPr lang="ru-RU" altLang="ru-RU" sz="2400" dirty="0" err="1"/>
              <a:t>және</a:t>
            </a:r>
            <a:r>
              <a:rPr lang="ru-RU" altLang="ru-RU" sz="2400" dirty="0"/>
              <a:t> </a:t>
            </a:r>
            <a:r>
              <a:rPr lang="ru-RU" altLang="ru-RU" sz="2400" dirty="0" err="1"/>
              <a:t>қанның</a:t>
            </a:r>
            <a:r>
              <a:rPr lang="ru-RU" altLang="ru-RU" sz="2400" dirty="0"/>
              <a:t> </a:t>
            </a:r>
            <a:r>
              <a:rPr lang="ru-RU" altLang="ru-RU" sz="2400" dirty="0" err="1"/>
              <a:t>құрамындағы</a:t>
            </a:r>
            <a:r>
              <a:rPr lang="ru-RU" altLang="ru-RU" sz="2400" dirty="0"/>
              <a:t> </a:t>
            </a:r>
            <a:r>
              <a:rPr lang="ru-RU" altLang="ru-RU" sz="2400" dirty="0" err="1"/>
              <a:t>пролактинның</a:t>
            </a:r>
            <a:r>
              <a:rPr lang="ru-RU" altLang="ru-RU" sz="2400" dirty="0"/>
              <a:t> 8 </a:t>
            </a:r>
            <a:r>
              <a:rPr lang="ru-RU" altLang="ru-RU" sz="2400" dirty="0" err="1"/>
              <a:t>сағаттық</a:t>
            </a:r>
            <a:r>
              <a:rPr lang="ru-RU" altLang="ru-RU" sz="2400" dirty="0"/>
              <a:t> </a:t>
            </a:r>
            <a:r>
              <a:rPr lang="ru-RU" altLang="ru-RU" sz="2400" dirty="0" err="1"/>
              <a:t>циклде</a:t>
            </a:r>
            <a:r>
              <a:rPr lang="ru-RU" altLang="ru-RU" sz="2400" dirty="0"/>
              <a:t> </a:t>
            </a:r>
            <a:r>
              <a:rPr lang="ru-RU" altLang="ru-RU" sz="2400" dirty="0" err="1"/>
              <a:t>мөлшерлік</a:t>
            </a:r>
            <a:r>
              <a:rPr lang="ru-RU" altLang="ru-RU" sz="2400" dirty="0"/>
              <a:t> </a:t>
            </a:r>
            <a:r>
              <a:rPr lang="ru-RU" altLang="ru-RU" sz="2400" dirty="0" err="1"/>
              <a:t>ырғағы</a:t>
            </a:r>
            <a:r>
              <a:rPr lang="ru-RU" altLang="ru-RU" sz="2400" dirty="0"/>
              <a:t> </a:t>
            </a:r>
            <a:r>
              <a:rPr lang="ru-RU" altLang="ru-RU" sz="2400" dirty="0" err="1"/>
              <a:t>өзгеретіні</a:t>
            </a:r>
            <a:r>
              <a:rPr lang="ru-RU" altLang="ru-RU" sz="2400" dirty="0"/>
              <a:t> </a:t>
            </a:r>
            <a:r>
              <a:rPr lang="ru-RU" altLang="ru-RU" sz="2400" dirty="0" err="1"/>
              <a:t>анықталған</a:t>
            </a:r>
            <a:r>
              <a:rPr lang="ru-RU" altLang="ru-RU"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F494750C-047A-4AA3-9401-D7C7DD2855B0}"/>
              </a:ext>
            </a:extLst>
          </p:cNvPr>
          <p:cNvSpPr>
            <a:spLocks noGrp="1"/>
          </p:cNvSpPr>
          <p:nvPr>
            <p:ph type="title"/>
          </p:nvPr>
        </p:nvSpPr>
        <p:spPr/>
        <p:txBody>
          <a:bodyPr/>
          <a:lstStyle/>
          <a:p>
            <a:r>
              <a:rPr lang="ru-RU" altLang="ru-RU">
                <a:solidFill>
                  <a:srgbClr val="FF0000"/>
                </a:solidFill>
                <a:latin typeface="Arial" panose="020B0604020202020204" pitchFamily="34" charset="0"/>
                <a:cs typeface="Arial" panose="020B0604020202020204" pitchFamily="34" charset="0"/>
              </a:rPr>
              <a:t>Жоспар </a:t>
            </a:r>
          </a:p>
        </p:txBody>
      </p:sp>
      <p:sp>
        <p:nvSpPr>
          <p:cNvPr id="3" name="Объект 2">
            <a:extLst>
              <a:ext uri="{FF2B5EF4-FFF2-40B4-BE49-F238E27FC236}">
                <a16:creationId xmlns:a16="http://schemas.microsoft.com/office/drawing/2014/main" id="{52DC78D1-F21A-40AB-B03C-865FE02F727D}"/>
              </a:ext>
            </a:extLst>
          </p:cNvPr>
          <p:cNvSpPr>
            <a:spLocks noGrp="1"/>
          </p:cNvSpPr>
          <p:nvPr>
            <p:ph idx="1"/>
          </p:nvPr>
        </p:nvSpPr>
        <p:spPr>
          <a:xfrm>
            <a:off x="457200" y="1628800"/>
            <a:ext cx="8064450" cy="2332856"/>
          </a:xfrm>
        </p:spPr>
        <p:txBody>
          <a:bodyPr>
            <a:normAutofit/>
          </a:bodyPr>
          <a:lstStyle/>
          <a:p>
            <a:pPr marL="609600" indent="-609600" algn="just">
              <a:buFont typeface="Arial" panose="020B0604020202020204" pitchFamily="34" charset="0"/>
              <a:buNone/>
              <a:defRPr/>
            </a:pPr>
            <a:endParaRPr lang="ru-RU" dirty="0">
              <a:solidFill>
                <a:srgbClr val="002060"/>
              </a:solidFill>
              <a:latin typeface="Arial" pitchFamily="34" charset="0"/>
              <a:cs typeface="Arial" pitchFamily="34" charset="0"/>
            </a:endParaRPr>
          </a:p>
          <a:p>
            <a:pPr>
              <a:defRPr/>
            </a:pPr>
            <a:r>
              <a:rPr lang="ru-RU" dirty="0" smtClean="0"/>
              <a:t>Хронобиология </a:t>
            </a:r>
          </a:p>
          <a:p>
            <a:pPr>
              <a:defRPr/>
            </a:pPr>
            <a:r>
              <a:rPr lang="ru-RU" dirty="0" err="1" smtClean="0"/>
              <a:t>хрономедицина</a:t>
            </a:r>
            <a:endParaRPr lang="ru-RU" dirty="0"/>
          </a:p>
          <a:p>
            <a:pPr>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3">
            <a:extLst>
              <a:ext uri="{FF2B5EF4-FFF2-40B4-BE49-F238E27FC236}">
                <a16:creationId xmlns:a16="http://schemas.microsoft.com/office/drawing/2014/main" id="{4889AD1A-464F-4897-A157-C73DB49E0E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265B63-B123-4A7F-B058-0E02CC41F951}" type="slidenum">
              <a:rPr lang="ru-RU" altLang="ru-RU" sz="1200" smtClean="0">
                <a:solidFill>
                  <a:srgbClr val="898989"/>
                </a:solidFill>
                <a:latin typeface="Arial" panose="020B0604020202020204" pitchFamily="34" charset="0"/>
              </a:rPr>
              <a:pPr>
                <a:spcBef>
                  <a:spcPct val="0"/>
                </a:spcBef>
                <a:buFontTx/>
                <a:buNone/>
              </a:pPr>
              <a:t>20</a:t>
            </a:fld>
            <a:endParaRPr lang="ru-RU" altLang="ru-RU" sz="1200">
              <a:solidFill>
                <a:srgbClr val="898989"/>
              </a:solidFill>
              <a:latin typeface="Arial" panose="020B0604020202020204" pitchFamily="34" charset="0"/>
            </a:endParaRPr>
          </a:p>
        </p:txBody>
      </p:sp>
      <p:sp>
        <p:nvSpPr>
          <p:cNvPr id="28675" name="TextBox 4">
            <a:extLst>
              <a:ext uri="{FF2B5EF4-FFF2-40B4-BE49-F238E27FC236}">
                <a16:creationId xmlns:a16="http://schemas.microsoft.com/office/drawing/2014/main" id="{756EE704-0B37-4DB4-8678-7156577DF4CE}"/>
              </a:ext>
            </a:extLst>
          </p:cNvPr>
          <p:cNvSpPr txBox="1">
            <a:spLocks noChangeArrowheads="1"/>
          </p:cNvSpPr>
          <p:nvPr/>
        </p:nvSpPr>
        <p:spPr bwMode="auto">
          <a:xfrm>
            <a:off x="323850" y="474663"/>
            <a:ext cx="8569325" cy="6000750"/>
          </a:xfrm>
          <a:prstGeom prst="rect">
            <a:avLst/>
          </a:prstGeom>
          <a:noFill/>
          <a:ln>
            <a:noFill/>
          </a:ln>
        </p:spPr>
        <p:txBody>
          <a:bodyPr>
            <a:spAutoFit/>
          </a:bodyPr>
          <a:lstStyle>
            <a:lvl1pPr indent="6270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2400" b="1" dirty="0">
                <a:solidFill>
                  <a:srgbClr val="FF0000"/>
                </a:solidFill>
                <a:highlight>
                  <a:srgbClr val="FFFF00"/>
                </a:highlight>
              </a:rPr>
              <a:t>2) </a:t>
            </a:r>
            <a:r>
              <a:rPr lang="ru-RU" altLang="ru-RU" sz="2400" b="1" dirty="0" err="1">
                <a:solidFill>
                  <a:srgbClr val="FF0000"/>
                </a:solidFill>
                <a:highlight>
                  <a:srgbClr val="FFFF00"/>
                </a:highlight>
              </a:rPr>
              <a:t>Циркадианды</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немесе</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циркадты</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тәулікке</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жуық</a:t>
            </a:r>
            <a:r>
              <a:rPr lang="ru-RU" altLang="ru-RU" sz="2400" b="1" dirty="0">
                <a:solidFill>
                  <a:srgbClr val="FF0000"/>
                </a:solidFill>
                <a:highlight>
                  <a:srgbClr val="FFFF00"/>
                </a:highlight>
              </a:rPr>
              <a:t>) </a:t>
            </a:r>
            <a:r>
              <a:rPr lang="ru-RU" altLang="ru-RU" sz="2400" dirty="0" err="1"/>
              <a:t>ырғақ</a:t>
            </a:r>
            <a:r>
              <a:rPr lang="ru-RU" altLang="ru-RU" sz="2400" dirty="0"/>
              <a:t>, 20-дан 28-сағатқа </a:t>
            </a:r>
            <a:r>
              <a:rPr lang="ru-RU" altLang="ru-RU" sz="2400" dirty="0" err="1"/>
              <a:t>дейінгі</a:t>
            </a:r>
            <a:r>
              <a:rPr lang="ru-RU" altLang="ru-RU" sz="2400" dirty="0"/>
              <a:t> </a:t>
            </a:r>
            <a:r>
              <a:rPr lang="ru-RU" altLang="ru-RU" sz="2400" dirty="0" err="1"/>
              <a:t>периодты</a:t>
            </a:r>
            <a:r>
              <a:rPr lang="ru-RU" altLang="ru-RU" sz="2400" dirty="0"/>
              <a:t> </a:t>
            </a:r>
            <a:r>
              <a:rPr lang="ru-RU" altLang="ru-RU" sz="2400" dirty="0" err="1"/>
              <a:t>тербелістер</a:t>
            </a:r>
            <a:r>
              <a:rPr lang="ru-RU" altLang="ru-RU" sz="2400" dirty="0"/>
              <a:t>, </a:t>
            </a:r>
            <a:r>
              <a:rPr lang="ru-RU" altLang="ru-RU" sz="2400" dirty="0" err="1"/>
              <a:t>тасу-қайту</a:t>
            </a:r>
            <a:r>
              <a:rPr lang="ru-RU" altLang="ru-RU" sz="2400" dirty="0"/>
              <a:t> </a:t>
            </a:r>
            <a:r>
              <a:rPr lang="ru-RU" altLang="ru-RU" sz="2400" dirty="0" err="1"/>
              <a:t>және</a:t>
            </a:r>
            <a:r>
              <a:rPr lang="ru-RU" altLang="ru-RU" sz="2400" dirty="0"/>
              <a:t> </a:t>
            </a:r>
            <a:r>
              <a:rPr lang="ru-RU" altLang="ru-RU" sz="2400" dirty="0" err="1"/>
              <a:t>күн-түн</a:t>
            </a:r>
            <a:r>
              <a:rPr lang="ru-RU" altLang="ru-RU" sz="2400" dirty="0"/>
              <a:t> </a:t>
            </a:r>
            <a:r>
              <a:rPr lang="ru-RU" altLang="ru-RU" sz="2400" dirty="0" err="1"/>
              <a:t>циклдеріне</a:t>
            </a:r>
            <a:r>
              <a:rPr lang="ru-RU" altLang="ru-RU" sz="2400" dirty="0"/>
              <a:t> </a:t>
            </a:r>
            <a:r>
              <a:rPr lang="ru-RU" altLang="ru-RU" sz="2400" dirty="0" err="1"/>
              <a:t>тәуелді</a:t>
            </a:r>
            <a:r>
              <a:rPr lang="ru-RU" altLang="ru-RU" sz="2400" dirty="0"/>
              <a:t> </a:t>
            </a:r>
            <a:r>
              <a:rPr lang="ru-RU" altLang="ru-RU" sz="2400" dirty="0" err="1"/>
              <a:t>келеді</a:t>
            </a:r>
            <a:r>
              <a:rPr lang="ru-RU" altLang="ru-RU" sz="2400" dirty="0"/>
              <a:t>. </a:t>
            </a:r>
          </a:p>
          <a:p>
            <a:pPr algn="just">
              <a:defRPr/>
            </a:pPr>
            <a:r>
              <a:rPr lang="ru-RU" altLang="ru-RU" sz="2400" dirty="0" err="1"/>
              <a:t>Тасу</a:t>
            </a:r>
            <a:r>
              <a:rPr lang="ru-RU" altLang="ru-RU" sz="2400" dirty="0"/>
              <a:t> мен </a:t>
            </a:r>
            <a:r>
              <a:rPr lang="ru-RU" altLang="ru-RU" sz="2400" dirty="0" err="1"/>
              <a:t>қайту</a:t>
            </a:r>
            <a:r>
              <a:rPr lang="ru-RU" altLang="ru-RU" sz="2400" dirty="0"/>
              <a:t> </a:t>
            </a:r>
            <a:r>
              <a:rPr lang="ru-RU" altLang="ru-RU" sz="2400" dirty="0" err="1"/>
              <a:t>ырғақтары</a:t>
            </a:r>
            <a:r>
              <a:rPr lang="ru-RU" altLang="ru-RU" sz="2400" dirty="0"/>
              <a:t> </a:t>
            </a:r>
            <a:r>
              <a:rPr lang="ru-RU" altLang="ru-RU" sz="2400" dirty="0" err="1"/>
              <a:t>айдың</a:t>
            </a:r>
            <a:r>
              <a:rPr lang="ru-RU" altLang="ru-RU" sz="2400" dirty="0"/>
              <a:t> </a:t>
            </a:r>
            <a:r>
              <a:rPr lang="ru-RU" altLang="ru-RU" sz="2400" dirty="0" err="1"/>
              <a:t>гравитациялық</a:t>
            </a:r>
            <a:r>
              <a:rPr lang="ru-RU" altLang="ru-RU" sz="2400" dirty="0"/>
              <a:t> </a:t>
            </a:r>
            <a:r>
              <a:rPr lang="ru-RU" altLang="ru-RU" sz="2400" dirty="0" err="1"/>
              <a:t>күшінің</a:t>
            </a:r>
            <a:r>
              <a:rPr lang="ru-RU" altLang="ru-RU" sz="2400" dirty="0"/>
              <a:t> </a:t>
            </a:r>
            <a:r>
              <a:rPr lang="ru-RU" altLang="ru-RU" sz="2400" dirty="0" err="1"/>
              <a:t>әсерінен</a:t>
            </a:r>
            <a:r>
              <a:rPr lang="ru-RU" altLang="ru-RU" sz="2400" dirty="0"/>
              <a:t> </a:t>
            </a:r>
            <a:r>
              <a:rPr lang="ru-RU" altLang="ru-RU" sz="2400" dirty="0" err="1"/>
              <a:t>теңіз</a:t>
            </a:r>
            <a:r>
              <a:rPr lang="ru-RU" altLang="ru-RU" sz="2400" dirty="0"/>
              <a:t> </a:t>
            </a:r>
            <a:r>
              <a:rPr lang="ru-RU" altLang="ru-RU" sz="2400" dirty="0" err="1"/>
              <a:t>суының</a:t>
            </a:r>
            <a:r>
              <a:rPr lang="ru-RU" altLang="ru-RU" sz="2400" dirty="0"/>
              <a:t> </a:t>
            </a:r>
            <a:r>
              <a:rPr lang="ru-RU" altLang="ru-RU" sz="2400" dirty="0" err="1"/>
              <a:t>жағаға</a:t>
            </a:r>
            <a:r>
              <a:rPr lang="ru-RU" altLang="ru-RU" sz="2400" dirty="0"/>
              <a:t> </a:t>
            </a:r>
            <a:r>
              <a:rPr lang="ru-RU" altLang="ru-RU" sz="2400" dirty="0" err="1"/>
              <a:t>қарай</a:t>
            </a:r>
            <a:r>
              <a:rPr lang="ru-RU" altLang="ru-RU" sz="2400" dirty="0"/>
              <a:t> </a:t>
            </a:r>
            <a:r>
              <a:rPr lang="ru-RU" altLang="ru-RU" sz="2400" dirty="0" err="1"/>
              <a:t>тасуы</a:t>
            </a:r>
            <a:r>
              <a:rPr lang="ru-RU" altLang="ru-RU" sz="2400" dirty="0"/>
              <a:t> мен </a:t>
            </a:r>
            <a:r>
              <a:rPr lang="ru-RU" altLang="ru-RU" sz="2400" dirty="0" err="1"/>
              <a:t>қайтуы</a:t>
            </a:r>
            <a:r>
              <a:rPr lang="ru-RU" altLang="ru-RU" sz="2400" dirty="0"/>
              <a:t> </a:t>
            </a:r>
            <a:r>
              <a:rPr lang="ru-RU" altLang="ru-RU" sz="2400" dirty="0" err="1"/>
              <a:t>нәтижесінде</a:t>
            </a:r>
            <a:r>
              <a:rPr lang="ru-RU" altLang="ru-RU" sz="2400" dirty="0"/>
              <a:t> </a:t>
            </a:r>
            <a:r>
              <a:rPr lang="ru-RU" altLang="ru-RU" sz="2400" dirty="0" err="1"/>
              <a:t>пайда</a:t>
            </a:r>
            <a:r>
              <a:rPr lang="ru-RU" altLang="ru-RU" sz="2400" dirty="0"/>
              <a:t> </a:t>
            </a:r>
            <a:r>
              <a:rPr lang="ru-RU" altLang="ru-RU" sz="2400" dirty="0" err="1"/>
              <a:t>болады</a:t>
            </a:r>
            <a:r>
              <a:rPr lang="ru-RU" altLang="ru-RU" sz="2400" dirty="0"/>
              <a:t>. </a:t>
            </a:r>
          </a:p>
          <a:p>
            <a:pPr algn="just">
              <a:defRPr/>
            </a:pPr>
            <a:r>
              <a:rPr lang="ru-RU" altLang="ru-RU" sz="2400" dirty="0" err="1"/>
              <a:t>Судың</a:t>
            </a:r>
            <a:r>
              <a:rPr lang="ru-RU" altLang="ru-RU" sz="2400" dirty="0"/>
              <a:t> </a:t>
            </a:r>
            <a:r>
              <a:rPr lang="ru-RU" altLang="ru-RU" sz="2400" dirty="0" err="1"/>
              <a:t>тасуы</a:t>
            </a:r>
            <a:r>
              <a:rPr lang="ru-RU" altLang="ru-RU" sz="2400" dirty="0"/>
              <a:t> мен </a:t>
            </a:r>
            <a:r>
              <a:rPr lang="ru-RU" altLang="ru-RU" sz="2400" dirty="0" err="1"/>
              <a:t>қайтуына</a:t>
            </a:r>
            <a:r>
              <a:rPr lang="ru-RU" altLang="ru-RU" sz="2400" dirty="0"/>
              <a:t> </a:t>
            </a:r>
            <a:r>
              <a:rPr lang="ru-RU" altLang="ru-RU" sz="2400" dirty="0" err="1"/>
              <a:t>байланысты</a:t>
            </a:r>
            <a:r>
              <a:rPr lang="ru-RU" altLang="ru-RU" sz="2400" dirty="0"/>
              <a:t> </a:t>
            </a:r>
            <a:r>
              <a:rPr lang="ru-RU" altLang="ru-RU" sz="2400" dirty="0" err="1"/>
              <a:t>ағзаның</a:t>
            </a:r>
            <a:r>
              <a:rPr lang="ru-RU" altLang="ru-RU" sz="2400" dirty="0"/>
              <a:t> </a:t>
            </a:r>
            <a:r>
              <a:rPr lang="ru-RU" altLang="ru-RU" sz="2400" dirty="0" err="1"/>
              <a:t>тіршілік</a:t>
            </a:r>
            <a:r>
              <a:rPr lang="ru-RU" altLang="ru-RU" sz="2400" dirty="0"/>
              <a:t> </a:t>
            </a:r>
            <a:r>
              <a:rPr lang="ru-RU" altLang="ru-RU" sz="2400" dirty="0" err="1"/>
              <a:t>әрекеті</a:t>
            </a:r>
            <a:r>
              <a:rPr lang="ru-RU" altLang="ru-RU" sz="2400" dirty="0"/>
              <a:t> </a:t>
            </a:r>
            <a:r>
              <a:rPr lang="ru-RU" altLang="ru-RU" sz="2400" dirty="0" err="1"/>
              <a:t>өзгеріп</a:t>
            </a:r>
            <a:r>
              <a:rPr lang="ru-RU" altLang="ru-RU" sz="2400" dirty="0"/>
              <a:t> </a:t>
            </a:r>
            <a:r>
              <a:rPr lang="ru-RU" altLang="ru-RU" sz="2400" dirty="0" err="1"/>
              <a:t>отырады</a:t>
            </a:r>
            <a:r>
              <a:rPr lang="ru-RU" altLang="ru-RU" sz="2400" dirty="0"/>
              <a:t>. </a:t>
            </a:r>
          </a:p>
          <a:p>
            <a:pPr algn="just">
              <a:defRPr/>
            </a:pPr>
            <a:r>
              <a:rPr lang="ru-RU" altLang="ru-RU" sz="2400" dirty="0" err="1"/>
              <a:t>Сондай-ақ</a:t>
            </a:r>
            <a:r>
              <a:rPr lang="ru-RU" altLang="ru-RU" sz="2400" dirty="0"/>
              <a:t> </a:t>
            </a:r>
            <a:r>
              <a:rPr lang="ru-RU" altLang="ru-RU" sz="2400" dirty="0" err="1"/>
              <a:t>Жердің</a:t>
            </a:r>
            <a:r>
              <a:rPr lang="ru-RU" altLang="ru-RU" sz="2400" dirty="0"/>
              <a:t> </a:t>
            </a:r>
            <a:r>
              <a:rPr lang="ru-RU" altLang="ru-RU" sz="2400" dirty="0" err="1"/>
              <a:t>өз</a:t>
            </a:r>
            <a:r>
              <a:rPr lang="ru-RU" altLang="ru-RU" sz="2400" dirty="0"/>
              <a:t> </a:t>
            </a:r>
            <a:r>
              <a:rPr lang="ru-RU" altLang="ru-RU" sz="2400" dirty="0" err="1"/>
              <a:t>осімен</a:t>
            </a:r>
            <a:r>
              <a:rPr lang="ru-RU" altLang="ru-RU" sz="2400" dirty="0"/>
              <a:t> </a:t>
            </a:r>
            <a:r>
              <a:rPr lang="ru-RU" altLang="ru-RU" sz="2400" dirty="0" err="1"/>
              <a:t>айналуы</a:t>
            </a:r>
            <a:r>
              <a:rPr lang="ru-RU" altLang="ru-RU" sz="2400" dirty="0"/>
              <a:t> </a:t>
            </a:r>
            <a:r>
              <a:rPr lang="ru-RU" altLang="ru-RU" sz="2400" dirty="0" err="1"/>
              <a:t>және</a:t>
            </a:r>
            <a:r>
              <a:rPr lang="ru-RU" altLang="ru-RU" sz="2400" dirty="0"/>
              <a:t> </a:t>
            </a:r>
            <a:r>
              <a:rPr lang="ru-RU" altLang="ru-RU" sz="2400" dirty="0" err="1"/>
              <a:t>күн-түн</a:t>
            </a:r>
            <a:r>
              <a:rPr lang="ru-RU" altLang="ru-RU" sz="2400" dirty="0"/>
              <a:t> </a:t>
            </a:r>
            <a:r>
              <a:rPr lang="ru-RU" altLang="ru-RU" sz="2400" dirty="0" err="1"/>
              <a:t>ауысуының</a:t>
            </a:r>
            <a:r>
              <a:rPr lang="ru-RU" altLang="ru-RU" sz="2400" dirty="0"/>
              <a:t> </a:t>
            </a:r>
            <a:r>
              <a:rPr lang="ru-RU" altLang="ru-RU" sz="2400" dirty="0" err="1"/>
              <a:t>циклдерімен</a:t>
            </a:r>
            <a:r>
              <a:rPr lang="ru-RU" altLang="ru-RU" sz="2400" dirty="0"/>
              <a:t> </a:t>
            </a:r>
            <a:r>
              <a:rPr lang="ru-RU" altLang="ru-RU" sz="2400" dirty="0" err="1"/>
              <a:t>байланысқан</a:t>
            </a:r>
            <a:r>
              <a:rPr lang="ru-RU" altLang="ru-RU" sz="2400" dirty="0"/>
              <a:t> </a:t>
            </a:r>
            <a:r>
              <a:rPr lang="ru-RU" altLang="ru-RU" sz="2400" dirty="0" err="1"/>
              <a:t>ағзаның</a:t>
            </a:r>
            <a:r>
              <a:rPr lang="ru-RU" altLang="ru-RU" sz="2400" dirty="0"/>
              <a:t> </a:t>
            </a:r>
            <a:r>
              <a:rPr lang="ru-RU" altLang="ru-RU" sz="2400" dirty="0" err="1"/>
              <a:t>өзіндік</a:t>
            </a:r>
            <a:r>
              <a:rPr lang="ru-RU" altLang="ru-RU" sz="2400" dirty="0"/>
              <a:t> </a:t>
            </a:r>
            <a:r>
              <a:rPr lang="ru-RU" altLang="ru-RU" sz="2400" dirty="0" err="1"/>
              <a:t>тәулікке</a:t>
            </a:r>
            <a:r>
              <a:rPr lang="ru-RU" altLang="ru-RU" sz="2400" dirty="0"/>
              <a:t> </a:t>
            </a:r>
            <a:r>
              <a:rPr lang="ru-RU" altLang="ru-RU" sz="2400" dirty="0" err="1"/>
              <a:t>жуық</a:t>
            </a:r>
            <a:r>
              <a:rPr lang="ru-RU" altLang="ru-RU" sz="2400" dirty="0"/>
              <a:t> </a:t>
            </a:r>
            <a:r>
              <a:rPr lang="ru-RU" altLang="ru-RU" sz="2400" dirty="0" err="1"/>
              <a:t>және</a:t>
            </a:r>
            <a:r>
              <a:rPr lang="ru-RU" altLang="ru-RU" sz="2400" dirty="0"/>
              <a:t> </a:t>
            </a:r>
            <a:r>
              <a:rPr lang="ru-RU" altLang="ru-RU" sz="2400" dirty="0" err="1"/>
              <a:t>тәуліктік</a:t>
            </a:r>
            <a:r>
              <a:rPr lang="ru-RU" altLang="ru-RU" sz="2400" dirty="0"/>
              <a:t> </a:t>
            </a:r>
            <a:r>
              <a:rPr lang="ru-RU" altLang="ru-RU" sz="2400" dirty="0" err="1"/>
              <a:t>биоырғақтары</a:t>
            </a:r>
            <a:r>
              <a:rPr lang="ru-RU" altLang="ru-RU" sz="2400" dirty="0"/>
              <a:t> </a:t>
            </a:r>
            <a:r>
              <a:rPr lang="ru-RU" altLang="ru-RU" sz="2400" dirty="0" err="1"/>
              <a:t>қалыптасады</a:t>
            </a:r>
            <a:r>
              <a:rPr lang="ru-RU" altLang="ru-RU" sz="2400" dirty="0"/>
              <a:t>. </a:t>
            </a:r>
          </a:p>
          <a:p>
            <a:pPr algn="just">
              <a:defRPr/>
            </a:pPr>
            <a:r>
              <a:rPr lang="ru-RU" altLang="ru-RU" sz="2400" dirty="0" err="1"/>
              <a:t>Тәулікке</a:t>
            </a:r>
            <a:r>
              <a:rPr lang="ru-RU" altLang="ru-RU" sz="2400" dirty="0"/>
              <a:t> </a:t>
            </a:r>
            <a:r>
              <a:rPr lang="ru-RU" altLang="ru-RU" sz="2400" dirty="0" err="1"/>
              <a:t>жуық</a:t>
            </a:r>
            <a:r>
              <a:rPr lang="ru-RU" altLang="ru-RU" sz="2400" dirty="0"/>
              <a:t> </a:t>
            </a:r>
            <a:r>
              <a:rPr lang="ru-RU" altLang="ru-RU" sz="2400" dirty="0" err="1"/>
              <a:t>циркадианды</a:t>
            </a:r>
            <a:r>
              <a:rPr lang="ru-RU" altLang="ru-RU" sz="2400" dirty="0"/>
              <a:t> </a:t>
            </a:r>
            <a:r>
              <a:rPr lang="ru-RU" altLang="ru-RU" sz="2400" dirty="0" err="1"/>
              <a:t>ырғақ</a:t>
            </a:r>
            <a:r>
              <a:rPr lang="ru-RU" altLang="ru-RU" sz="2400" dirty="0"/>
              <a:t> </a:t>
            </a:r>
            <a:r>
              <a:rPr lang="ru-RU" altLang="ru-RU" sz="2400" dirty="0" err="1"/>
              <a:t>ағзада</a:t>
            </a:r>
            <a:r>
              <a:rPr lang="ru-RU" altLang="ru-RU" sz="2400" dirty="0"/>
              <a:t> </a:t>
            </a:r>
            <a:r>
              <a:rPr lang="ru-RU" altLang="ru-RU" sz="2400" dirty="0" err="1"/>
              <a:t>жүргізуші</a:t>
            </a:r>
            <a:r>
              <a:rPr lang="ru-RU" altLang="ru-RU" sz="2400" dirty="0"/>
              <a:t> </a:t>
            </a:r>
            <a:r>
              <a:rPr lang="ru-RU" altLang="ru-RU" sz="2400" dirty="0" err="1"/>
              <a:t>ырғақтардың</a:t>
            </a:r>
            <a:r>
              <a:rPr lang="ru-RU" altLang="ru-RU" sz="2400" dirty="0"/>
              <a:t> </a:t>
            </a:r>
            <a:r>
              <a:rPr lang="ru-RU" altLang="ru-RU" sz="2400" dirty="0" err="1"/>
              <a:t>бірі</a:t>
            </a:r>
            <a:r>
              <a:rPr lang="ru-RU" altLang="ru-RU" sz="2400" dirty="0"/>
              <a:t> </a:t>
            </a:r>
            <a:r>
              <a:rPr lang="ru-RU" altLang="ru-RU" sz="2400" dirty="0" err="1"/>
              <a:t>болып</a:t>
            </a:r>
            <a:r>
              <a:rPr lang="ru-RU" altLang="ru-RU" sz="2400" dirty="0"/>
              <a:t> </a:t>
            </a:r>
            <a:r>
              <a:rPr lang="ru-RU" altLang="ru-RU" sz="2400" dirty="0" err="1"/>
              <a:t>саналады</a:t>
            </a:r>
            <a:r>
              <a:rPr lang="ru-RU" altLang="ru-RU" sz="2400" dirty="0"/>
              <a:t>. </a:t>
            </a:r>
          </a:p>
          <a:p>
            <a:pPr algn="just">
              <a:defRPr/>
            </a:pPr>
            <a:r>
              <a:rPr lang="ru-RU" altLang="ru-RU" sz="2400" dirty="0" err="1"/>
              <a:t>Тәуліктік</a:t>
            </a:r>
            <a:r>
              <a:rPr lang="ru-RU" altLang="ru-RU" sz="2400" dirty="0"/>
              <a:t> </a:t>
            </a:r>
            <a:r>
              <a:rPr lang="ru-RU" altLang="ru-RU" sz="2400" dirty="0" err="1"/>
              <a:t>ырғақ</a:t>
            </a:r>
            <a:r>
              <a:rPr lang="ru-RU" altLang="ru-RU" sz="2400" dirty="0"/>
              <a:t> </a:t>
            </a:r>
            <a:r>
              <a:rPr lang="ru-RU" altLang="ru-RU" sz="2400" dirty="0" err="1"/>
              <a:t>ағзадағы</a:t>
            </a:r>
            <a:r>
              <a:rPr lang="ru-RU" altLang="ru-RU" sz="2400" dirty="0"/>
              <a:t> </a:t>
            </a:r>
            <a:r>
              <a:rPr lang="ru-RU" altLang="ru-RU" sz="2400" dirty="0" err="1"/>
              <a:t>әртүрлі</a:t>
            </a:r>
            <a:r>
              <a:rPr lang="ru-RU" altLang="ru-RU" sz="2400" dirty="0"/>
              <a:t> </a:t>
            </a:r>
            <a:r>
              <a:rPr lang="ru-RU" altLang="ru-RU" sz="2400" dirty="0" err="1"/>
              <a:t>функцияларға</a:t>
            </a:r>
            <a:r>
              <a:rPr lang="ru-RU" altLang="ru-RU" sz="2400" dirty="0"/>
              <a:t> </a:t>
            </a:r>
            <a:r>
              <a:rPr lang="ru-RU" altLang="ru-RU" sz="2400" dirty="0" err="1"/>
              <a:t>тән</a:t>
            </a:r>
            <a:r>
              <a:rPr lang="ru-RU" altLang="ru-RU" sz="2400" dirty="0"/>
              <a:t> </a:t>
            </a:r>
            <a:r>
              <a:rPr lang="ru-RU" altLang="ru-RU" sz="2400" dirty="0" err="1"/>
              <a:t>және</a:t>
            </a:r>
            <a:r>
              <a:rPr lang="ru-RU" altLang="ru-RU" sz="2400" dirty="0"/>
              <a:t> </a:t>
            </a:r>
            <a:r>
              <a:rPr lang="ru-RU" altLang="ru-RU" sz="2400" dirty="0" err="1"/>
              <a:t>хронобиологияда</a:t>
            </a:r>
            <a:r>
              <a:rPr lang="ru-RU" altLang="ru-RU" sz="2400" dirty="0"/>
              <a:t> </a:t>
            </a:r>
            <a:r>
              <a:rPr lang="ru-RU" altLang="ru-RU" sz="2400" dirty="0" err="1"/>
              <a:t>жақсы</a:t>
            </a:r>
            <a:r>
              <a:rPr lang="ru-RU" altLang="ru-RU" sz="2400" dirty="0"/>
              <a:t> </a:t>
            </a:r>
            <a:r>
              <a:rPr lang="ru-RU" altLang="ru-RU" sz="2400" dirty="0" err="1"/>
              <a:t>дамыған</a:t>
            </a:r>
            <a:r>
              <a:rPr lang="ru-RU" altLang="ru-RU" sz="2400" dirty="0"/>
              <a:t> </a:t>
            </a:r>
            <a:r>
              <a:rPr lang="ru-RU" altLang="ru-RU" sz="2400" dirty="0" err="1"/>
              <a:t>бөлімі</a:t>
            </a:r>
            <a:r>
              <a:rPr lang="ru-RU" altLang="ru-RU" sz="2400" dirty="0"/>
              <a:t> </a:t>
            </a:r>
            <a:r>
              <a:rPr lang="ru-RU" altLang="ru-RU" sz="2400" dirty="0" err="1"/>
              <a:t>болып</a:t>
            </a:r>
            <a:r>
              <a:rPr lang="ru-RU" altLang="ru-RU" sz="2400" dirty="0"/>
              <a:t> </a:t>
            </a:r>
            <a:r>
              <a:rPr lang="ru-RU" altLang="ru-RU" sz="2400" dirty="0" err="1"/>
              <a:t>саналады</a:t>
            </a:r>
            <a:r>
              <a:rPr lang="ru-RU" altLang="ru-RU" sz="24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a:extLst>
              <a:ext uri="{FF2B5EF4-FFF2-40B4-BE49-F238E27FC236}">
                <a16:creationId xmlns:a16="http://schemas.microsoft.com/office/drawing/2014/main" id="{C160952A-46C4-4B6B-BCF3-C03CB6D67C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D2B33E-8B59-4E2E-B3C7-F3A9CE1B64E8}" type="slidenum">
              <a:rPr lang="ru-RU" altLang="ru-RU" sz="1200" smtClean="0">
                <a:solidFill>
                  <a:srgbClr val="898989"/>
                </a:solidFill>
                <a:latin typeface="Arial" panose="020B0604020202020204" pitchFamily="34" charset="0"/>
              </a:rPr>
              <a:pPr>
                <a:spcBef>
                  <a:spcPct val="0"/>
                </a:spcBef>
                <a:buFontTx/>
                <a:buNone/>
              </a:pPr>
              <a:t>21</a:t>
            </a:fld>
            <a:endParaRPr lang="ru-RU" altLang="ru-RU" sz="1200">
              <a:solidFill>
                <a:srgbClr val="898989"/>
              </a:solidFill>
              <a:latin typeface="Arial" panose="020B0604020202020204" pitchFamily="34" charset="0"/>
            </a:endParaRPr>
          </a:p>
        </p:txBody>
      </p:sp>
      <p:sp>
        <p:nvSpPr>
          <p:cNvPr id="30723" name="TextBox 4">
            <a:extLst>
              <a:ext uri="{FF2B5EF4-FFF2-40B4-BE49-F238E27FC236}">
                <a16:creationId xmlns:a16="http://schemas.microsoft.com/office/drawing/2014/main" id="{4E5975B5-7693-442A-BFF7-445AA20BB318}"/>
              </a:ext>
            </a:extLst>
          </p:cNvPr>
          <p:cNvSpPr txBox="1">
            <a:spLocks noChangeArrowheads="1"/>
          </p:cNvSpPr>
          <p:nvPr/>
        </p:nvSpPr>
        <p:spPr bwMode="auto">
          <a:xfrm>
            <a:off x="204788" y="765175"/>
            <a:ext cx="84963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a:latin typeface="Arial" panose="020B0604020202020204" pitchFamily="34" charset="0"/>
              </a:rPr>
              <a:t>Циркадианды ырғақтың заңдылығы мен жүйелілігін белгілеу үшін әртүрлі есептеу әдістері, математикалық есептер, статистика мен кездейсоқ теориясы қолданылады. </a:t>
            </a:r>
          </a:p>
          <a:p>
            <a:pPr algn="just">
              <a:spcBef>
                <a:spcPct val="0"/>
              </a:spcBef>
              <a:buFontTx/>
              <a:buNone/>
            </a:pPr>
            <a:r>
              <a:rPr lang="ru-RU" altLang="ru-RU" sz="2400">
                <a:latin typeface="Arial" panose="020B0604020202020204" pitchFamily="34" charset="0"/>
              </a:rPr>
              <a:t>Тәжірибеде алынған мәліметтерді математикалық өңдеу үшін “Косинор” бағдарламасы қазіргі таңда кеңінен қолданылады. </a:t>
            </a:r>
          </a:p>
          <a:p>
            <a:pPr algn="just">
              <a:spcBef>
                <a:spcPct val="0"/>
              </a:spcBef>
              <a:buFontTx/>
              <a:buNone/>
            </a:pPr>
            <a:r>
              <a:rPr lang="ru-RU" altLang="ru-RU" sz="2400">
                <a:latin typeface="Arial" panose="020B0604020202020204" pitchFamily="34" charset="0"/>
              </a:rPr>
              <a:t>Бұл бағдарламада тәжірибе мәнін сипаттайтын косинусоидтың ең төмен квадраты мен осы косинусоидтың сенімділік аймағы анықталады. </a:t>
            </a:r>
          </a:p>
          <a:p>
            <a:pPr algn="just">
              <a:spcBef>
                <a:spcPct val="0"/>
              </a:spcBef>
              <a:buFontTx/>
              <a:buNone/>
            </a:pPr>
            <a:r>
              <a:rPr lang="ru-RU" altLang="ru-RU" sz="2400">
                <a:latin typeface="Arial" panose="020B0604020202020204" pitchFamily="34" charset="0"/>
              </a:rPr>
              <a:t>Периодтың ұзақтығын, уақыт бойынша жоғары шың (пик) мәнін немесе акрофазаны, тербеліс амплитудасын және жиілігін көрсететін хронограмма тұрғызылып биоырғақтарға сипаттама беріледі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a:extLst>
              <a:ext uri="{FF2B5EF4-FFF2-40B4-BE49-F238E27FC236}">
                <a16:creationId xmlns:a16="http://schemas.microsoft.com/office/drawing/2014/main" id="{0315FA4F-484D-49AD-A6E5-5EED61116C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4EA952-0A20-4D6C-8D86-BD3900D94B3A}" type="slidenum">
              <a:rPr lang="ru-RU" altLang="ru-RU" sz="1200" smtClean="0">
                <a:solidFill>
                  <a:srgbClr val="898989"/>
                </a:solidFill>
                <a:latin typeface="Arial" panose="020B0604020202020204" pitchFamily="34" charset="0"/>
              </a:rPr>
              <a:pPr>
                <a:spcBef>
                  <a:spcPct val="0"/>
                </a:spcBef>
                <a:buFontTx/>
                <a:buNone/>
              </a:pPr>
              <a:t>22</a:t>
            </a:fld>
            <a:endParaRPr lang="ru-RU" altLang="ru-RU" sz="1200">
              <a:solidFill>
                <a:srgbClr val="898989"/>
              </a:solidFill>
              <a:latin typeface="Arial" panose="020B0604020202020204" pitchFamily="34" charset="0"/>
            </a:endParaRPr>
          </a:p>
        </p:txBody>
      </p:sp>
      <p:sp>
        <p:nvSpPr>
          <p:cNvPr id="31747" name="TextBox 4">
            <a:extLst>
              <a:ext uri="{FF2B5EF4-FFF2-40B4-BE49-F238E27FC236}">
                <a16:creationId xmlns:a16="http://schemas.microsoft.com/office/drawing/2014/main" id="{249E326C-E9DB-4E3D-9B25-00C153B5E37F}"/>
              </a:ext>
            </a:extLst>
          </p:cNvPr>
          <p:cNvSpPr txBox="1">
            <a:spLocks noChangeArrowheads="1"/>
          </p:cNvSpPr>
          <p:nvPr/>
        </p:nvSpPr>
        <p:spPr bwMode="auto">
          <a:xfrm>
            <a:off x="190500" y="136525"/>
            <a:ext cx="870267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a:latin typeface="Arial" panose="020B0604020202020204" pitchFamily="34" charset="0"/>
              </a:rPr>
              <a:t>Эволюция процесінде жануарлардың </a:t>
            </a:r>
            <a:r>
              <a:rPr lang="ru-RU" altLang="ru-RU" sz="2400" b="1">
                <a:latin typeface="Arial" panose="020B0604020202020204" pitchFamily="34" charset="0"/>
              </a:rPr>
              <a:t>сыртқы ортаның қолайлы, қолайсыз жағдайларына бейімделуінен </a:t>
            </a:r>
            <a:r>
              <a:rPr lang="ru-RU" altLang="ru-RU" sz="2400" b="1">
                <a:solidFill>
                  <a:srgbClr val="FF0000"/>
                </a:solidFill>
                <a:latin typeface="Arial" panose="020B0604020202020204" pitchFamily="34" charset="0"/>
              </a:rPr>
              <a:t>тәуліктік ырғақтар </a:t>
            </a:r>
            <a:r>
              <a:rPr lang="ru-RU" altLang="ru-RU" sz="2400">
                <a:latin typeface="Arial" panose="020B0604020202020204" pitchFamily="34" charset="0"/>
              </a:rPr>
              <a:t>қалыптасады. </a:t>
            </a:r>
          </a:p>
          <a:p>
            <a:pPr algn="just">
              <a:spcBef>
                <a:spcPct val="0"/>
              </a:spcBef>
              <a:buFontTx/>
              <a:buNone/>
            </a:pPr>
            <a:r>
              <a:rPr lang="ru-RU" altLang="ru-RU" sz="2400">
                <a:latin typeface="Arial" panose="020B0604020202020204" pitchFamily="34" charset="0"/>
              </a:rPr>
              <a:t>Қозғалыс және тамақтану активтілігіне тәуелді жануарларда </a:t>
            </a:r>
            <a:r>
              <a:rPr lang="ru-RU" altLang="ru-RU" sz="2400">
                <a:solidFill>
                  <a:srgbClr val="FF0000"/>
                </a:solidFill>
                <a:latin typeface="Arial" panose="020B0604020202020204" pitchFamily="34" charset="0"/>
              </a:rPr>
              <a:t>тәулік ішіндегі белсенділігі </a:t>
            </a:r>
            <a:r>
              <a:rPr lang="ru-RU" altLang="ru-RU" sz="2400">
                <a:latin typeface="Arial" panose="020B0604020202020204" pitchFamily="34" charset="0"/>
              </a:rPr>
              <a:t>де әртүрлі келеді. </a:t>
            </a:r>
          </a:p>
          <a:p>
            <a:pPr algn="just">
              <a:spcBef>
                <a:spcPct val="0"/>
              </a:spcBef>
              <a:buFontTx/>
              <a:buNone/>
            </a:pPr>
            <a:r>
              <a:rPr lang="ru-RU" altLang="ru-RU" sz="2400">
                <a:latin typeface="Arial" panose="020B0604020202020204" pitchFamily="34" charset="0"/>
              </a:rPr>
              <a:t>Түнгі жануарларда, мысалы тышқандар 23-4 сағат аралығында, күндізгі жануарларда, мысалы түлкілер 8-18 сағаттарда тәуліктік белсенділіктерін көрсететіні анықталған. </a:t>
            </a:r>
          </a:p>
          <a:p>
            <a:pPr algn="just">
              <a:spcBef>
                <a:spcPct val="0"/>
              </a:spcBef>
              <a:buFontTx/>
              <a:buNone/>
            </a:pPr>
            <a:r>
              <a:rPr lang="ru-RU" altLang="ru-RU" sz="2400">
                <a:latin typeface="Arial" panose="020B0604020202020204" pitchFamily="34" charset="0"/>
              </a:rPr>
              <a:t>Жарық-қараңғы цикліндегі қозғалу белсенділігінің ырғағын реттеу </a:t>
            </a:r>
            <a:r>
              <a:rPr lang="ru-RU" altLang="ru-RU" sz="2400" b="1">
                <a:solidFill>
                  <a:srgbClr val="FF0000"/>
                </a:solidFill>
                <a:latin typeface="Arial" panose="020B0604020202020204" pitchFamily="34" charset="0"/>
              </a:rPr>
              <a:t>эндокринді жүйе</a:t>
            </a:r>
            <a:r>
              <a:rPr lang="ru-RU" altLang="ru-RU" sz="2400">
                <a:latin typeface="Arial" panose="020B0604020202020204" pitchFamily="34" charset="0"/>
              </a:rPr>
              <a:t>, әсіресе </a:t>
            </a:r>
            <a:r>
              <a:rPr lang="ru-RU" altLang="ru-RU" sz="2400" b="1">
                <a:solidFill>
                  <a:srgbClr val="FF0000"/>
                </a:solidFill>
                <a:latin typeface="Arial" panose="020B0604020202020204" pitchFamily="34" charset="0"/>
              </a:rPr>
              <a:t>эпифиз </a:t>
            </a:r>
            <a:r>
              <a:rPr lang="ru-RU" altLang="ru-RU" sz="2400">
                <a:latin typeface="Arial" panose="020B0604020202020204" pitchFamily="34" charset="0"/>
              </a:rPr>
              <a:t>арқылы жүзеге асады. Кесірткелерде, құстарда эпифиз бөлімін алып тастағанда қозғалыс белсенділігінің циркадианды ырғағы бұзылған. Ал құстарға басқа құстың эпифизі қондырылғанда циркадианды ырғақ қалпына келген. </a:t>
            </a:r>
          </a:p>
          <a:p>
            <a:pPr algn="just">
              <a:spcBef>
                <a:spcPct val="0"/>
              </a:spcBef>
              <a:buFontTx/>
              <a:buNone/>
            </a:pPr>
            <a:r>
              <a:rPr lang="ru-RU" altLang="ru-RU" sz="2400">
                <a:latin typeface="Arial" panose="020B0604020202020204" pitchFamily="34" charset="0"/>
              </a:rPr>
              <a:t>Сонымен эпифиздің бөліп шығаратын гормоны - </a:t>
            </a:r>
            <a:r>
              <a:rPr lang="ru-RU" altLang="ru-RU" sz="2400">
                <a:solidFill>
                  <a:srgbClr val="FF0000"/>
                </a:solidFill>
                <a:latin typeface="Arial" panose="020B0604020202020204" pitchFamily="34" charset="0"/>
              </a:rPr>
              <a:t>“ырғақ жүргізуші” пейсмекерлік ролін</a:t>
            </a:r>
            <a:r>
              <a:rPr lang="ru-RU" altLang="ru-RU" sz="2400">
                <a:latin typeface="Arial" panose="020B0604020202020204" pitchFamily="34" charset="0"/>
              </a:rPr>
              <a:t> атқаратыны анықталды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a:extLst>
              <a:ext uri="{FF2B5EF4-FFF2-40B4-BE49-F238E27FC236}">
                <a16:creationId xmlns:a16="http://schemas.microsoft.com/office/drawing/2014/main" id="{FE59858F-626E-45FF-8B38-6C19548561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48D7AF-8E54-4127-8A27-C5D7302258B1}" type="slidenum">
              <a:rPr lang="ru-RU" altLang="ru-RU" sz="1200" smtClean="0">
                <a:solidFill>
                  <a:srgbClr val="898989"/>
                </a:solidFill>
                <a:latin typeface="Arial" panose="020B0604020202020204" pitchFamily="34" charset="0"/>
              </a:rPr>
              <a:pPr>
                <a:spcBef>
                  <a:spcPct val="0"/>
                </a:spcBef>
                <a:buFontTx/>
                <a:buNone/>
              </a:pPr>
              <a:t>23</a:t>
            </a:fld>
            <a:endParaRPr lang="ru-RU" altLang="ru-RU" sz="1200">
              <a:solidFill>
                <a:srgbClr val="898989"/>
              </a:solidFill>
              <a:latin typeface="Arial" panose="020B0604020202020204" pitchFamily="34" charset="0"/>
            </a:endParaRPr>
          </a:p>
        </p:txBody>
      </p:sp>
      <p:sp>
        <p:nvSpPr>
          <p:cNvPr id="32771" name="TextBox 4">
            <a:extLst>
              <a:ext uri="{FF2B5EF4-FFF2-40B4-BE49-F238E27FC236}">
                <a16:creationId xmlns:a16="http://schemas.microsoft.com/office/drawing/2014/main" id="{96A549AC-CE6B-4D56-B476-FCF986A4D3FD}"/>
              </a:ext>
            </a:extLst>
          </p:cNvPr>
          <p:cNvSpPr txBox="1">
            <a:spLocks noChangeArrowheads="1"/>
          </p:cNvSpPr>
          <p:nvPr/>
        </p:nvSpPr>
        <p:spPr bwMode="auto">
          <a:xfrm>
            <a:off x="215900" y="549275"/>
            <a:ext cx="8712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75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latin typeface="Arial" panose="020B0604020202020204" pitchFamily="34" charset="0"/>
              </a:rPr>
              <a:t>Барлық зат алмасу процестеріне - </a:t>
            </a:r>
            <a:r>
              <a:rPr lang="ru-RU" altLang="ru-RU" sz="1800" b="1">
                <a:solidFill>
                  <a:srgbClr val="FF0000"/>
                </a:solidFill>
                <a:latin typeface="Arial" panose="020B0604020202020204" pitchFamily="34" charset="0"/>
              </a:rPr>
              <a:t>тәуліктік ырғақ </a:t>
            </a:r>
            <a:r>
              <a:rPr lang="ru-RU" altLang="ru-RU" sz="1800">
                <a:latin typeface="Arial" panose="020B0604020202020204" pitchFamily="34" charset="0"/>
              </a:rPr>
              <a:t>тән. </a:t>
            </a:r>
          </a:p>
          <a:p>
            <a:pPr algn="just">
              <a:spcBef>
                <a:spcPct val="0"/>
              </a:spcBef>
              <a:buFontTx/>
              <a:buNone/>
            </a:pPr>
            <a:r>
              <a:rPr lang="ru-RU" altLang="ru-RU" sz="1800">
                <a:latin typeface="Arial" panose="020B0604020202020204" pitchFamily="34" charset="0"/>
              </a:rPr>
              <a:t>Қалыпты жағдайдағы фотопериодтылықта егеуқұйрықтардың тимусының лимфоциттеріндегі </a:t>
            </a:r>
            <a:r>
              <a:rPr lang="ru-RU" altLang="ru-RU" sz="1800" b="1">
                <a:latin typeface="Arial" panose="020B0604020202020204" pitchFamily="34" charset="0"/>
              </a:rPr>
              <a:t>ДНҚ эластотұтқырлығының </a:t>
            </a:r>
            <a:r>
              <a:rPr lang="ru-RU" altLang="ru-RU" sz="1800">
                <a:latin typeface="Arial" panose="020B0604020202020204" pitchFamily="34" charset="0"/>
              </a:rPr>
              <a:t>8 сағатта жоғары және 17 сағатта төмен мәндері анықталған. </a:t>
            </a:r>
          </a:p>
          <a:p>
            <a:pPr algn="just">
              <a:spcBef>
                <a:spcPct val="0"/>
              </a:spcBef>
              <a:buFontTx/>
              <a:buNone/>
            </a:pPr>
            <a:r>
              <a:rPr lang="ru-RU" altLang="ru-RU" sz="1800">
                <a:latin typeface="Arial" panose="020B0604020202020204" pitchFamily="34" charset="0"/>
              </a:rPr>
              <a:t>Тышқандардың бауырындағы </a:t>
            </a:r>
            <a:r>
              <a:rPr lang="ru-RU" altLang="ru-RU" sz="1800" b="1">
                <a:latin typeface="Arial" panose="020B0604020202020204" pitchFamily="34" charset="0"/>
              </a:rPr>
              <a:t>пиримидинді туындылары (тимидин, тимидинмонофосфат, дезоксицитидинмонофосфат), ксантинмонофосфат </a:t>
            </a:r>
            <a:r>
              <a:rPr lang="ru-RU" altLang="ru-RU" sz="1800">
                <a:latin typeface="Arial" panose="020B0604020202020204" pitchFamily="34" charset="0"/>
              </a:rPr>
              <a:t>және </a:t>
            </a:r>
            <a:r>
              <a:rPr lang="ru-RU" altLang="ru-RU" sz="1800" b="1">
                <a:latin typeface="Arial" panose="020B0604020202020204" pitchFamily="34" charset="0"/>
              </a:rPr>
              <a:t>несеп қышқылдары </a:t>
            </a:r>
            <a:r>
              <a:rPr lang="ru-RU" altLang="ru-RU" sz="1800">
                <a:latin typeface="Arial" panose="020B0604020202020204" pitchFamily="34" charset="0"/>
              </a:rPr>
              <a:t>20-4 сағаттар аралығында жоғары мәнді көрсетеді, ал гуанинді және аденинді туындылары бұл уақытта төмендейді. Бауырдың клеткаларындағы </a:t>
            </a:r>
            <a:r>
              <a:rPr lang="ru-RU" altLang="ru-RU" sz="1800" b="1">
                <a:latin typeface="Arial" panose="020B0604020202020204" pitchFamily="34" charset="0"/>
              </a:rPr>
              <a:t>РНҚ - нуклеинді қышқылы </a:t>
            </a:r>
            <a:r>
              <a:rPr lang="ru-RU" altLang="ru-RU" sz="1800">
                <a:latin typeface="Arial" panose="020B0604020202020204" pitchFamily="34" charset="0"/>
              </a:rPr>
              <a:t>10-21 сағаттарда концентрациясы артқан, ал түнгі уақыттарда төмендеген.</a:t>
            </a:r>
          </a:p>
          <a:p>
            <a:pPr algn="just">
              <a:spcBef>
                <a:spcPct val="0"/>
              </a:spcBef>
              <a:buFontTx/>
              <a:buNone/>
            </a:pPr>
            <a:r>
              <a:rPr lang="ru-RU" altLang="ru-RU" sz="1800" b="1">
                <a:latin typeface="Arial" panose="020B0604020202020204" pitchFamily="34" charset="0"/>
              </a:rPr>
              <a:t>Белоктың клетка ішілік синтезі </a:t>
            </a:r>
            <a:r>
              <a:rPr lang="ru-RU" altLang="ru-RU" sz="1800">
                <a:latin typeface="Arial" panose="020B0604020202020204" pitchFamily="34" charset="0"/>
              </a:rPr>
              <a:t>тәуліктік ырғаққа бағынады. Егеуқұйрықтардың лимфотүйіршіктерінде </a:t>
            </a:r>
            <a:r>
              <a:rPr lang="ru-RU" altLang="ru-RU" sz="1800" b="1">
                <a:latin typeface="Arial" panose="020B0604020202020204" pitchFamily="34" charset="0"/>
              </a:rPr>
              <a:t>метионин-</a:t>
            </a:r>
            <a:r>
              <a:rPr lang="en-US" altLang="ru-RU" sz="1800" b="1">
                <a:latin typeface="Arial" panose="020B0604020202020204" pitchFamily="34" charset="0"/>
              </a:rPr>
              <a:t>S35 </a:t>
            </a:r>
            <a:r>
              <a:rPr lang="ru-RU" altLang="ru-RU" sz="1800">
                <a:latin typeface="Arial" panose="020B0604020202020204" pitchFamily="34" charset="0"/>
              </a:rPr>
              <a:t>жинақталуы 16 сағатқа, тимус бөлігінде – 20 сағатқа сай келсе, 8 сағатта екі ұлпада ол төмен деңгейге түседі. </a:t>
            </a:r>
          </a:p>
          <a:p>
            <a:pPr algn="just">
              <a:spcBef>
                <a:spcPct val="0"/>
              </a:spcBef>
              <a:buFontTx/>
              <a:buNone/>
            </a:pPr>
            <a:r>
              <a:rPr lang="ru-RU" altLang="ru-RU" sz="1800">
                <a:latin typeface="Arial" panose="020B0604020202020204" pitchFamily="34" charset="0"/>
              </a:rPr>
              <a:t>Егеуқұйрықтардың бауырындағы </a:t>
            </a:r>
            <a:r>
              <a:rPr lang="ru-RU" altLang="ru-RU" sz="1800" b="1">
                <a:latin typeface="Arial" panose="020B0604020202020204" pitchFamily="34" charset="0"/>
              </a:rPr>
              <a:t>фенилаланин, орнитин, лизин, аргинин </a:t>
            </a:r>
            <a:r>
              <a:rPr lang="ru-RU" altLang="ru-RU" sz="1800">
                <a:latin typeface="Arial" panose="020B0604020202020204" pitchFamily="34" charset="0"/>
              </a:rPr>
              <a:t>мөлшері 22 сағатта жоғары деңгейде, тирозин мөлшері – 14 сағатта, гистидин – таңертеңгі уақыттарда артқан. </a:t>
            </a:r>
          </a:p>
          <a:p>
            <a:pPr algn="just">
              <a:spcBef>
                <a:spcPct val="0"/>
              </a:spcBef>
              <a:buFontTx/>
              <a:buNone/>
            </a:pPr>
            <a:r>
              <a:rPr lang="ru-RU" altLang="ru-RU" sz="1800">
                <a:latin typeface="Arial" panose="020B0604020202020204" pitchFamily="34" charset="0"/>
              </a:rPr>
              <a:t>Егеуқұйрықтардың бауырындағы </a:t>
            </a:r>
            <a:r>
              <a:rPr lang="ru-RU" altLang="ru-RU" sz="1800" b="1">
                <a:latin typeface="Arial" panose="020B0604020202020204" pitchFamily="34" charset="0"/>
              </a:rPr>
              <a:t>тирозинаминотрансфераза ферменті </a:t>
            </a:r>
            <a:r>
              <a:rPr lang="ru-RU" altLang="ru-RU" sz="1800">
                <a:latin typeface="Arial" panose="020B0604020202020204" pitchFamily="34" charset="0"/>
              </a:rPr>
              <a:t>21 сағатта белсенді болып, тәуліктің қараңғы уақытында әлсіреген. Бұл ырғақ бауырды жеке алып зерттегенде де сақталған.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3">
            <a:extLst>
              <a:ext uri="{FF2B5EF4-FFF2-40B4-BE49-F238E27FC236}">
                <a16:creationId xmlns:a16="http://schemas.microsoft.com/office/drawing/2014/main" id="{3F1274AB-992B-4714-BCD4-8FB8264117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49CF94-CB3E-42B3-BCA7-1F814E56A05F}" type="slidenum">
              <a:rPr lang="ru-RU" altLang="ru-RU" sz="1200" smtClean="0">
                <a:solidFill>
                  <a:srgbClr val="898989"/>
                </a:solidFill>
                <a:latin typeface="Arial" panose="020B0604020202020204" pitchFamily="34" charset="0"/>
              </a:rPr>
              <a:pPr>
                <a:spcBef>
                  <a:spcPct val="0"/>
                </a:spcBef>
                <a:buFontTx/>
                <a:buNone/>
              </a:pPr>
              <a:t>24</a:t>
            </a:fld>
            <a:endParaRPr lang="ru-RU" altLang="ru-RU" sz="1200">
              <a:solidFill>
                <a:srgbClr val="898989"/>
              </a:solidFill>
              <a:latin typeface="Arial" panose="020B0604020202020204" pitchFamily="34" charset="0"/>
            </a:endParaRPr>
          </a:p>
        </p:txBody>
      </p:sp>
      <p:sp>
        <p:nvSpPr>
          <p:cNvPr id="33795" name="TextBox 4">
            <a:extLst>
              <a:ext uri="{FF2B5EF4-FFF2-40B4-BE49-F238E27FC236}">
                <a16:creationId xmlns:a16="http://schemas.microsoft.com/office/drawing/2014/main" id="{54063EFB-CEED-4FBA-A870-6812CBEA1579}"/>
              </a:ext>
            </a:extLst>
          </p:cNvPr>
          <p:cNvSpPr txBox="1">
            <a:spLocks noChangeArrowheads="1"/>
          </p:cNvSpPr>
          <p:nvPr/>
        </p:nvSpPr>
        <p:spPr bwMode="auto">
          <a:xfrm>
            <a:off x="215900" y="352425"/>
            <a:ext cx="8712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latin typeface="Arial" panose="020B0604020202020204" pitchFamily="34" charset="0"/>
              </a:rPr>
              <a:t>Сондай-ақ тәуліктік тербеліс </a:t>
            </a:r>
            <a:r>
              <a:rPr lang="ru-RU" altLang="ru-RU" sz="1800" b="1">
                <a:latin typeface="Arial" panose="020B0604020202020204" pitchFamily="34" charset="0"/>
              </a:rPr>
              <a:t>холестериннің 7-гидролазасы</a:t>
            </a:r>
            <a:r>
              <a:rPr lang="ru-RU" altLang="ru-RU" sz="1800">
                <a:latin typeface="Arial" panose="020B0604020202020204" pitchFamily="34" charset="0"/>
              </a:rPr>
              <a:t>, </a:t>
            </a:r>
            <a:r>
              <a:rPr lang="ru-RU" altLang="ru-RU" sz="1800" b="1">
                <a:latin typeface="Arial" panose="020B0604020202020204" pitchFamily="34" charset="0"/>
              </a:rPr>
              <a:t>фосфоенолпируваткарбоксикиназа</a:t>
            </a:r>
            <a:r>
              <a:rPr lang="ru-RU" altLang="ru-RU" sz="1800">
                <a:latin typeface="Arial" panose="020B0604020202020204" pitchFamily="34" charset="0"/>
              </a:rPr>
              <a:t> мен </a:t>
            </a:r>
            <a:r>
              <a:rPr lang="ru-RU" altLang="ru-RU" sz="1800" b="1">
                <a:latin typeface="Arial" panose="020B0604020202020204" pitchFamily="34" charset="0"/>
              </a:rPr>
              <a:t>моноаминооксидазада</a:t>
            </a:r>
            <a:r>
              <a:rPr lang="ru-RU" altLang="ru-RU" sz="1800">
                <a:latin typeface="Arial" panose="020B0604020202020204" pitchFamily="34" charset="0"/>
              </a:rPr>
              <a:t> байқалды, олардың 20-22 сағатта максимум, 4-8 сағатта минимум көрсеткіштері табылды. </a:t>
            </a:r>
          </a:p>
          <a:p>
            <a:pPr algn="just">
              <a:spcBef>
                <a:spcPct val="0"/>
              </a:spcBef>
              <a:buFontTx/>
              <a:buNone/>
            </a:pPr>
            <a:r>
              <a:rPr lang="ru-RU" altLang="ru-RU" sz="1800">
                <a:latin typeface="Arial" panose="020B0604020202020204" pitchFamily="34" charset="0"/>
              </a:rPr>
              <a:t>Осындай өзгерістер тышқандардың бауырындағы </a:t>
            </a:r>
            <a:r>
              <a:rPr lang="ru-RU" altLang="ru-RU" sz="1800" b="1">
                <a:latin typeface="Arial" panose="020B0604020202020204" pitchFamily="34" charset="0"/>
              </a:rPr>
              <a:t>орнитиндекарбоксилазада</a:t>
            </a:r>
            <a:r>
              <a:rPr lang="ru-RU" altLang="ru-RU" sz="1800">
                <a:latin typeface="Arial" panose="020B0604020202020204" pitchFamily="34" charset="0"/>
              </a:rPr>
              <a:t> байқалды. Егеуқұйрықтардың бауырындағы </a:t>
            </a:r>
            <a:r>
              <a:rPr lang="ru-RU" altLang="ru-RU" sz="1800" b="1">
                <a:latin typeface="Arial" panose="020B0604020202020204" pitchFamily="34" charset="0"/>
              </a:rPr>
              <a:t>аденозинтрифосфатаза</a:t>
            </a:r>
            <a:r>
              <a:rPr lang="ru-RU" altLang="ru-RU" sz="1800">
                <a:latin typeface="Arial" panose="020B0604020202020204" pitchFamily="34" charset="0"/>
              </a:rPr>
              <a:t> мен </a:t>
            </a:r>
            <a:r>
              <a:rPr lang="ru-RU" altLang="ru-RU" sz="1800" b="1">
                <a:latin typeface="Arial" panose="020B0604020202020204" pitchFamily="34" charset="0"/>
              </a:rPr>
              <a:t>микросомальды ферменттері </a:t>
            </a:r>
            <a:r>
              <a:rPr lang="ru-RU" altLang="ru-RU" sz="1800">
                <a:latin typeface="Arial" panose="020B0604020202020204" pitchFamily="34" charset="0"/>
              </a:rPr>
              <a:t>таңертеңгі (5-8 сағатта) уақыттарда жоғарылап, 14-19 сағаттарда төмендеген.</a:t>
            </a:r>
          </a:p>
          <a:p>
            <a:pPr algn="just">
              <a:spcBef>
                <a:spcPct val="0"/>
              </a:spcBef>
              <a:buFontTx/>
              <a:buNone/>
            </a:pPr>
            <a:r>
              <a:rPr lang="ru-RU" altLang="ru-RU" sz="1800">
                <a:latin typeface="Arial" panose="020B0604020202020204" pitchFamily="34" charset="0"/>
              </a:rPr>
              <a:t>Тәулік аралығындағы ырғақты тербеліс </a:t>
            </a:r>
            <a:r>
              <a:rPr lang="ru-RU" altLang="ru-RU" sz="1800" b="1">
                <a:latin typeface="Arial" panose="020B0604020202020204" pitchFamily="34" charset="0"/>
              </a:rPr>
              <a:t>углеводтық алмасу </a:t>
            </a:r>
            <a:r>
              <a:rPr lang="ru-RU" altLang="ru-RU" sz="1800">
                <a:latin typeface="Arial" panose="020B0604020202020204" pitchFamily="34" charset="0"/>
              </a:rPr>
              <a:t>кезінде де сақталған. </a:t>
            </a:r>
          </a:p>
          <a:p>
            <a:pPr algn="just">
              <a:spcBef>
                <a:spcPct val="0"/>
              </a:spcBef>
              <a:buFontTx/>
              <a:buNone/>
            </a:pPr>
            <a:r>
              <a:rPr lang="ru-RU" altLang="ru-RU" sz="1800">
                <a:latin typeface="Arial" panose="020B0604020202020204" pitchFamily="34" charset="0"/>
              </a:rPr>
              <a:t>Егеуқұйрықтардың қан плазмасындағы </a:t>
            </a:r>
            <a:r>
              <a:rPr lang="ru-RU" altLang="ru-RU" sz="1800" b="1">
                <a:latin typeface="Arial" panose="020B0604020202020204" pitchFamily="34" charset="0"/>
              </a:rPr>
              <a:t>глюкоза концентрациясы </a:t>
            </a:r>
            <a:r>
              <a:rPr lang="ru-RU" altLang="ru-RU" sz="1800">
                <a:latin typeface="Arial" panose="020B0604020202020204" pitchFamily="34" charset="0"/>
              </a:rPr>
              <a:t>11-12 сағаттарда жоғарылаған, 17 сағатта ең жоғары мәнді көрсеткен, 20 сағатта төмендеген. </a:t>
            </a:r>
          </a:p>
          <a:p>
            <a:pPr algn="just">
              <a:spcBef>
                <a:spcPct val="0"/>
              </a:spcBef>
              <a:buFontTx/>
              <a:buNone/>
            </a:pPr>
            <a:r>
              <a:rPr lang="ru-RU" altLang="ru-RU" sz="1800">
                <a:latin typeface="Arial" panose="020B0604020202020204" pitchFamily="34" charset="0"/>
              </a:rPr>
              <a:t>Қандағы </a:t>
            </a:r>
            <a:r>
              <a:rPr lang="ru-RU" altLang="ru-RU" sz="1800" b="1">
                <a:latin typeface="Arial" panose="020B0604020202020204" pitchFamily="34" charset="0"/>
              </a:rPr>
              <a:t>қанттың</a:t>
            </a:r>
            <a:r>
              <a:rPr lang="ru-RU" altLang="ru-RU" sz="1800">
                <a:latin typeface="Arial" panose="020B0604020202020204" pitchFamily="34" charset="0"/>
              </a:rPr>
              <a:t> тәуліктік динамикасында 16 сағатта максимум, түнгі 01 сағатта минимум мәніне түскен.</a:t>
            </a:r>
          </a:p>
          <a:p>
            <a:pPr algn="just">
              <a:spcBef>
                <a:spcPct val="0"/>
              </a:spcBef>
              <a:buFontTx/>
              <a:buNone/>
            </a:pPr>
            <a:r>
              <a:rPr lang="ru-RU" altLang="ru-RU" sz="1800">
                <a:latin typeface="Arial" panose="020B0604020202020204" pitchFamily="34" charset="0"/>
              </a:rPr>
              <a:t>Гормондық белсенділіктің жұмысында да тәуліктік ырғақтың маңызы зор, өйткені эндокринді бездердің бөліп шығаратын гормондарының мөлшеріне қарай ағзадағы жүйелердің де ырғақты функциясы реттеледі. </a:t>
            </a:r>
          </a:p>
          <a:p>
            <a:pPr algn="just">
              <a:spcBef>
                <a:spcPct val="0"/>
              </a:spcBef>
              <a:buFontTx/>
              <a:buNone/>
            </a:pPr>
            <a:r>
              <a:rPr lang="ru-RU" altLang="ru-RU" sz="1800">
                <a:latin typeface="Arial" panose="020B0604020202020204" pitchFamily="34" charset="0"/>
              </a:rPr>
              <a:t>Ақ егеуқұйрықтардың нейрогипофизінің </a:t>
            </a:r>
            <a:r>
              <a:rPr lang="ru-RU" altLang="ru-RU" sz="1800" b="1">
                <a:latin typeface="Arial" panose="020B0604020202020204" pitchFamily="34" charset="0"/>
              </a:rPr>
              <a:t>нейросекреторлық заттары </a:t>
            </a:r>
            <a:r>
              <a:rPr lang="ru-RU" altLang="ru-RU" sz="1800">
                <a:latin typeface="Arial" panose="020B0604020202020204" pitchFamily="34" charset="0"/>
              </a:rPr>
              <a:t>9-10 сағаттарда максимум бөлінсе, 21-22 сағаттарда минимумға дейін төмендеген. </a:t>
            </a:r>
          </a:p>
          <a:p>
            <a:pPr algn="just">
              <a:spcBef>
                <a:spcPct val="0"/>
              </a:spcBef>
              <a:buFontTx/>
              <a:buNone/>
            </a:pPr>
            <a:r>
              <a:rPr lang="ru-RU" altLang="ru-RU" sz="1800" b="1">
                <a:latin typeface="Arial" panose="020B0604020202020204" pitchFamily="34" charset="0"/>
              </a:rPr>
              <a:t>Аденогипофиздегі тиреотропты гормон </a:t>
            </a:r>
            <a:r>
              <a:rPr lang="ru-RU" altLang="ru-RU" sz="1800">
                <a:latin typeface="Arial" panose="020B0604020202020204" pitchFamily="34" charset="0"/>
              </a:rPr>
              <a:t>(ТТГ) деңгейі 3 сағатта арта түскен, ал 15 сағатта төмендеген.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3">
            <a:extLst>
              <a:ext uri="{FF2B5EF4-FFF2-40B4-BE49-F238E27FC236}">
                <a16:creationId xmlns:a16="http://schemas.microsoft.com/office/drawing/2014/main" id="{CD89920C-9D59-49C6-B5C5-CA381EEA22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828479-EF77-44AA-A569-A91D7F96030D}" type="slidenum">
              <a:rPr lang="ru-RU" altLang="ru-RU" sz="1200" smtClean="0">
                <a:solidFill>
                  <a:srgbClr val="898989"/>
                </a:solidFill>
                <a:latin typeface="Arial" panose="020B0604020202020204" pitchFamily="34" charset="0"/>
              </a:rPr>
              <a:pPr>
                <a:spcBef>
                  <a:spcPct val="0"/>
                </a:spcBef>
                <a:buFontTx/>
                <a:buNone/>
              </a:pPr>
              <a:t>25</a:t>
            </a:fld>
            <a:endParaRPr lang="ru-RU" altLang="ru-RU" sz="1200">
              <a:solidFill>
                <a:srgbClr val="898989"/>
              </a:solidFill>
              <a:latin typeface="Arial" panose="020B0604020202020204" pitchFamily="34" charset="0"/>
            </a:endParaRPr>
          </a:p>
        </p:txBody>
      </p:sp>
      <p:sp>
        <p:nvSpPr>
          <p:cNvPr id="34819" name="TextBox 4">
            <a:extLst>
              <a:ext uri="{FF2B5EF4-FFF2-40B4-BE49-F238E27FC236}">
                <a16:creationId xmlns:a16="http://schemas.microsoft.com/office/drawing/2014/main" id="{0EC041BF-4DF4-4B59-AE07-4F212CA71177}"/>
              </a:ext>
            </a:extLst>
          </p:cNvPr>
          <p:cNvSpPr txBox="1">
            <a:spLocks noChangeArrowheads="1"/>
          </p:cNvSpPr>
          <p:nvPr/>
        </p:nvSpPr>
        <p:spPr bwMode="auto">
          <a:xfrm>
            <a:off x="215900" y="333375"/>
            <a:ext cx="8712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800">
                <a:latin typeface="Arial" panose="020B0604020202020204" pitchFamily="34" charset="0"/>
              </a:rPr>
              <a:t>Ежелгі қытай медицинасының түсініктері бойынша адам ағзасында “</a:t>
            </a:r>
            <a:r>
              <a:rPr lang="ru-RU" altLang="ru-RU" sz="2800" b="1">
                <a:latin typeface="Arial" panose="020B0604020202020204" pitchFamily="34" charset="0"/>
              </a:rPr>
              <a:t>өмір энергиясының</a:t>
            </a:r>
            <a:r>
              <a:rPr lang="ru-RU" altLang="ru-RU" sz="2800">
                <a:latin typeface="Arial" panose="020B0604020202020204" pitchFamily="34" charset="0"/>
              </a:rPr>
              <a:t>” тәуліктік циркуляциясы көрсетілген, ол акупунктураның ырғақты қызметімен байланысқан. </a:t>
            </a:r>
          </a:p>
          <a:p>
            <a:pPr algn="just">
              <a:spcBef>
                <a:spcPct val="0"/>
              </a:spcBef>
              <a:buFontTx/>
              <a:buNone/>
            </a:pPr>
            <a:r>
              <a:rPr lang="ru-RU" altLang="ru-RU" sz="2800">
                <a:latin typeface="Arial" panose="020B0604020202020204" pitchFamily="34" charset="0"/>
              </a:rPr>
              <a:t>Қояндардың терісіндегі аурикулярлы биоактивті нүктелерінің </a:t>
            </a:r>
            <a:r>
              <a:rPr lang="ru-RU" altLang="ru-RU" sz="2800" b="1">
                <a:latin typeface="Arial" panose="020B0604020202020204" pitchFamily="34" charset="0"/>
              </a:rPr>
              <a:t>статикалық электрпотенциалдары </a:t>
            </a:r>
            <a:r>
              <a:rPr lang="ru-RU" altLang="ru-RU" sz="2800">
                <a:latin typeface="Arial" panose="020B0604020202020204" pitchFamily="34" charset="0"/>
              </a:rPr>
              <a:t>тәулік ішіндегі түнгі мезгілде максимум, таңертеңгі-күндізгі уақытта минималды мәндерге ие болғаны С.Т. Тулеуханов жүргізген тәжірибелерінде белгілі болды. </a:t>
            </a:r>
          </a:p>
          <a:p>
            <a:pPr algn="just">
              <a:spcBef>
                <a:spcPct val="0"/>
              </a:spcBef>
              <a:buFontTx/>
              <a:buNone/>
            </a:pPr>
            <a:r>
              <a:rPr lang="ru-RU" altLang="ru-RU" sz="2800">
                <a:latin typeface="Arial" panose="020B0604020202020204" pitchFamily="34" charset="0"/>
              </a:rPr>
              <a:t>Осы биоактивті нүктелердің жарықты сіңіру қасиеті тәулік ішінде қарама-қарсы мәндерді көрсетті, максимум мәндері 15-16 сағаттарға және минимум 03 сағатқа сай келді.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3">
            <a:extLst>
              <a:ext uri="{FF2B5EF4-FFF2-40B4-BE49-F238E27FC236}">
                <a16:creationId xmlns:a16="http://schemas.microsoft.com/office/drawing/2014/main" id="{632D3684-B1F4-4E50-9823-6427CEFBAA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04F651-4A95-457B-B12F-0B4714601510}" type="slidenum">
              <a:rPr lang="ru-RU" altLang="ru-RU" sz="1200" smtClean="0">
                <a:solidFill>
                  <a:srgbClr val="898989"/>
                </a:solidFill>
                <a:latin typeface="Arial" panose="020B0604020202020204" pitchFamily="34" charset="0"/>
              </a:rPr>
              <a:pPr>
                <a:spcBef>
                  <a:spcPct val="0"/>
                </a:spcBef>
                <a:buFontTx/>
                <a:buNone/>
              </a:pPr>
              <a:t>26</a:t>
            </a:fld>
            <a:endParaRPr lang="ru-RU" altLang="ru-RU" sz="1200">
              <a:solidFill>
                <a:srgbClr val="898989"/>
              </a:solidFill>
              <a:latin typeface="Arial" panose="020B0604020202020204" pitchFamily="34" charset="0"/>
            </a:endParaRPr>
          </a:p>
        </p:txBody>
      </p:sp>
      <p:sp>
        <p:nvSpPr>
          <p:cNvPr id="34819" name="TextBox 5">
            <a:extLst>
              <a:ext uri="{FF2B5EF4-FFF2-40B4-BE49-F238E27FC236}">
                <a16:creationId xmlns:a16="http://schemas.microsoft.com/office/drawing/2014/main" id="{31D30EA9-07B9-4CCD-961C-7508617B3DDC}"/>
              </a:ext>
            </a:extLst>
          </p:cNvPr>
          <p:cNvSpPr txBox="1">
            <a:spLocks noChangeArrowheads="1"/>
          </p:cNvSpPr>
          <p:nvPr/>
        </p:nvSpPr>
        <p:spPr bwMode="auto">
          <a:xfrm>
            <a:off x="131763" y="165100"/>
            <a:ext cx="8569325" cy="6556375"/>
          </a:xfrm>
          <a:prstGeom prst="rect">
            <a:avLst/>
          </a:prstGeom>
          <a:noFill/>
          <a:ln>
            <a:noFill/>
          </a:ln>
        </p:spPr>
        <p:txBody>
          <a:bodyPr>
            <a:spAutoFit/>
          </a:bodyPr>
          <a:lstStyle>
            <a:lvl1pPr indent="538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ru-RU" altLang="ru-RU" sz="2000" b="1" dirty="0">
                <a:solidFill>
                  <a:srgbClr val="FF0000"/>
                </a:solidFill>
                <a:highlight>
                  <a:srgbClr val="FFFF00"/>
                </a:highlight>
              </a:rPr>
              <a:t>3) </a:t>
            </a:r>
            <a:r>
              <a:rPr lang="ru-RU" altLang="ru-RU" sz="2000" b="1" dirty="0" err="1">
                <a:solidFill>
                  <a:srgbClr val="FF0000"/>
                </a:solidFill>
                <a:highlight>
                  <a:srgbClr val="FFFF00"/>
                </a:highlight>
              </a:rPr>
              <a:t>Инфрадианды</a:t>
            </a:r>
            <a:r>
              <a:rPr lang="ru-RU" altLang="ru-RU" sz="2000" b="1" dirty="0">
                <a:solidFill>
                  <a:srgbClr val="FF0000"/>
                </a:solidFill>
                <a:highlight>
                  <a:srgbClr val="FFFF00"/>
                </a:highlight>
              </a:rPr>
              <a:t> </a:t>
            </a:r>
            <a:r>
              <a:rPr lang="ru-RU" altLang="ru-RU" sz="2000" b="1" dirty="0" err="1">
                <a:solidFill>
                  <a:srgbClr val="FF0000"/>
                </a:solidFill>
                <a:highlight>
                  <a:srgbClr val="FFFF00"/>
                </a:highlight>
              </a:rPr>
              <a:t>ырғақтар</a:t>
            </a:r>
            <a:r>
              <a:rPr lang="ru-RU" altLang="ru-RU" sz="2000" dirty="0"/>
              <a:t>, периоды 28 </a:t>
            </a:r>
            <a:r>
              <a:rPr lang="ru-RU" altLang="ru-RU" sz="2000" dirty="0" err="1"/>
              <a:t>сағаттан</a:t>
            </a:r>
            <a:r>
              <a:rPr lang="ru-RU" altLang="ru-RU" sz="2000" dirty="0"/>
              <a:t> 6 </a:t>
            </a:r>
            <a:r>
              <a:rPr lang="ru-RU" altLang="ru-RU" sz="2000" dirty="0" err="1"/>
              <a:t>күнге</a:t>
            </a:r>
            <a:r>
              <a:rPr lang="ru-RU" altLang="ru-RU" sz="2000" dirty="0"/>
              <a:t> </a:t>
            </a:r>
            <a:r>
              <a:rPr lang="ru-RU" altLang="ru-RU" sz="2000" dirty="0" err="1"/>
              <a:t>дейінгі</a:t>
            </a:r>
            <a:r>
              <a:rPr lang="ru-RU" altLang="ru-RU" sz="2000" dirty="0"/>
              <a:t> </a:t>
            </a:r>
            <a:r>
              <a:rPr lang="ru-RU" altLang="ru-RU" sz="2000" dirty="0" err="1"/>
              <a:t>аралықты</a:t>
            </a:r>
            <a:r>
              <a:rPr lang="ru-RU" altLang="ru-RU" sz="2000" dirty="0"/>
              <a:t> </a:t>
            </a:r>
            <a:r>
              <a:rPr lang="ru-RU" altLang="ru-RU" sz="2000" dirty="0" err="1"/>
              <a:t>қамтиды</a:t>
            </a:r>
            <a:r>
              <a:rPr lang="ru-RU" altLang="ru-RU" sz="2000" dirty="0"/>
              <a:t>. </a:t>
            </a:r>
            <a:r>
              <a:rPr lang="ru-RU" altLang="ru-RU" sz="2000" dirty="0" err="1"/>
              <a:t>Мысал</a:t>
            </a:r>
            <a:r>
              <a:rPr lang="ru-RU" altLang="ru-RU" sz="2000" dirty="0"/>
              <a:t> </a:t>
            </a:r>
            <a:r>
              <a:rPr lang="ru-RU" altLang="ru-RU" sz="2000" dirty="0" err="1"/>
              <a:t>ретінде</a:t>
            </a:r>
            <a:r>
              <a:rPr lang="ru-RU" altLang="ru-RU" sz="2000" dirty="0"/>
              <a:t>, </a:t>
            </a:r>
            <a:r>
              <a:rPr lang="ru-RU" altLang="ru-RU" sz="2000" dirty="0" err="1"/>
              <a:t>ортопедиялық</a:t>
            </a:r>
            <a:r>
              <a:rPr lang="ru-RU" altLang="ru-RU" sz="2000" dirty="0"/>
              <a:t> </a:t>
            </a:r>
            <a:r>
              <a:rPr lang="ru-RU" altLang="ru-RU" sz="2000" dirty="0" err="1"/>
              <a:t>операциядан</a:t>
            </a:r>
            <a:r>
              <a:rPr lang="ru-RU" altLang="ru-RU" sz="2000" dirty="0"/>
              <a:t> </a:t>
            </a:r>
            <a:r>
              <a:rPr lang="ru-RU" altLang="ru-RU" sz="2000" dirty="0" err="1"/>
              <a:t>кейін</a:t>
            </a:r>
            <a:r>
              <a:rPr lang="ru-RU" altLang="ru-RU" sz="2000" dirty="0"/>
              <a:t> </a:t>
            </a:r>
            <a:r>
              <a:rPr lang="ru-RU" altLang="ru-RU" sz="2000" dirty="0" err="1"/>
              <a:t>адам</a:t>
            </a:r>
            <a:r>
              <a:rPr lang="ru-RU" altLang="ru-RU" sz="2000" dirty="0"/>
              <a:t> </a:t>
            </a:r>
            <a:r>
              <a:rPr lang="ru-RU" altLang="ru-RU" sz="2000" dirty="0" err="1"/>
              <a:t>сүйектерінің</a:t>
            </a:r>
            <a:r>
              <a:rPr lang="ru-RU" altLang="ru-RU" sz="2000" dirty="0"/>
              <a:t> 3 </a:t>
            </a:r>
            <a:r>
              <a:rPr lang="ru-RU" altLang="ru-RU" sz="2000" dirty="0" err="1"/>
              <a:t>күндік</a:t>
            </a:r>
            <a:r>
              <a:rPr lang="ru-RU" altLang="ru-RU" sz="2000" dirty="0"/>
              <a:t> </a:t>
            </a:r>
            <a:r>
              <a:rPr lang="ru-RU" altLang="ru-RU" sz="2000" dirty="0" err="1"/>
              <a:t>периодтылықпен</a:t>
            </a:r>
            <a:r>
              <a:rPr lang="ru-RU" altLang="ru-RU" sz="2000" dirty="0"/>
              <a:t> </a:t>
            </a:r>
            <a:r>
              <a:rPr lang="ru-RU" altLang="ru-RU" sz="2000" dirty="0" err="1"/>
              <a:t>өсуін</a:t>
            </a:r>
            <a:r>
              <a:rPr lang="ru-RU" altLang="ru-RU" sz="2000" dirty="0"/>
              <a:t> </a:t>
            </a:r>
            <a:r>
              <a:rPr lang="ru-RU" altLang="ru-RU" sz="2000" dirty="0" err="1"/>
              <a:t>келтіруге</a:t>
            </a:r>
            <a:r>
              <a:rPr lang="ru-RU" altLang="ru-RU" sz="2000" dirty="0"/>
              <a:t> </a:t>
            </a:r>
            <a:r>
              <a:rPr lang="ru-RU" altLang="ru-RU" sz="2000" dirty="0" err="1"/>
              <a:t>болады</a:t>
            </a:r>
            <a:r>
              <a:rPr lang="ru-RU" altLang="ru-RU" sz="2000" dirty="0"/>
              <a:t>. </a:t>
            </a:r>
          </a:p>
          <a:p>
            <a:pPr algn="just">
              <a:defRPr/>
            </a:pPr>
            <a:r>
              <a:rPr lang="ru-RU" altLang="ru-RU" sz="2000" dirty="0" err="1"/>
              <a:t>Сонымен</a:t>
            </a:r>
            <a:r>
              <a:rPr lang="ru-RU" altLang="ru-RU" sz="2000" dirty="0"/>
              <a:t> </a:t>
            </a:r>
            <a:r>
              <a:rPr lang="ru-RU" altLang="ru-RU" sz="2000" dirty="0" err="1"/>
              <a:t>қатар</a:t>
            </a:r>
            <a:r>
              <a:rPr lang="ru-RU" altLang="ru-RU" sz="2000" dirty="0"/>
              <a:t> </a:t>
            </a:r>
            <a:r>
              <a:rPr lang="ru-RU" altLang="ru-RU" sz="2000" dirty="0" err="1"/>
              <a:t>аптадан</a:t>
            </a:r>
            <a:r>
              <a:rPr lang="ru-RU" altLang="ru-RU" sz="2000" dirty="0"/>
              <a:t> </a:t>
            </a:r>
            <a:r>
              <a:rPr lang="ru-RU" altLang="ru-RU" sz="2000" dirty="0" err="1"/>
              <a:t>жылға</a:t>
            </a:r>
            <a:r>
              <a:rPr lang="ru-RU" altLang="ru-RU" sz="2000" dirty="0"/>
              <a:t> </a:t>
            </a:r>
            <a:r>
              <a:rPr lang="ru-RU" altLang="ru-RU" sz="2000" dirty="0" err="1"/>
              <a:t>дейінгі</a:t>
            </a:r>
            <a:r>
              <a:rPr lang="ru-RU" altLang="ru-RU" sz="2000" dirty="0"/>
              <a:t> </a:t>
            </a:r>
            <a:r>
              <a:rPr lang="ru-RU" altLang="ru-RU" sz="2000" dirty="0" err="1"/>
              <a:t>және</a:t>
            </a:r>
            <a:r>
              <a:rPr lang="ru-RU" altLang="ru-RU" sz="2000" dirty="0"/>
              <a:t> </a:t>
            </a:r>
            <a:r>
              <a:rPr lang="ru-RU" altLang="ru-RU" sz="2000" dirty="0" err="1"/>
              <a:t>одан</a:t>
            </a:r>
            <a:r>
              <a:rPr lang="ru-RU" altLang="ru-RU" sz="2000" dirty="0"/>
              <a:t> да </a:t>
            </a:r>
            <a:r>
              <a:rPr lang="ru-RU" altLang="ru-RU" sz="2000" dirty="0" err="1"/>
              <a:t>астам</a:t>
            </a:r>
            <a:r>
              <a:rPr lang="ru-RU" altLang="ru-RU" sz="2000" dirty="0"/>
              <a:t> </a:t>
            </a:r>
            <a:r>
              <a:rPr lang="ru-RU" altLang="ru-RU" sz="2000" dirty="0" err="1"/>
              <a:t>уақыттағы</a:t>
            </a:r>
            <a:r>
              <a:rPr lang="ru-RU" altLang="ru-RU" sz="2000" dirty="0"/>
              <a:t> </a:t>
            </a:r>
            <a:r>
              <a:rPr lang="ru-RU" altLang="ru-RU" sz="2000" dirty="0" err="1"/>
              <a:t>периодтарды</a:t>
            </a:r>
            <a:r>
              <a:rPr lang="ru-RU" altLang="ru-RU" sz="2000" dirty="0"/>
              <a:t> </a:t>
            </a:r>
            <a:r>
              <a:rPr lang="ru-RU" altLang="ru-RU" sz="2000" dirty="0" err="1"/>
              <a:t>қамтитын</a:t>
            </a:r>
            <a:r>
              <a:rPr lang="ru-RU" altLang="ru-RU" sz="2000" dirty="0"/>
              <a:t> </a:t>
            </a:r>
            <a:r>
              <a:rPr lang="ru-RU" altLang="ru-RU" sz="2000" dirty="0" err="1"/>
              <a:t>төмен</a:t>
            </a:r>
            <a:r>
              <a:rPr lang="ru-RU" altLang="ru-RU" sz="2000" dirty="0"/>
              <a:t> </a:t>
            </a:r>
            <a:r>
              <a:rPr lang="ru-RU" altLang="ru-RU" sz="2000" dirty="0" err="1"/>
              <a:t>жиіліктегі</a:t>
            </a:r>
            <a:r>
              <a:rPr lang="ru-RU" altLang="ru-RU" sz="2000" dirty="0"/>
              <a:t> </a:t>
            </a:r>
            <a:r>
              <a:rPr lang="ru-RU" altLang="ru-RU" sz="2000" dirty="0" err="1"/>
              <a:t>ырғақтар</a:t>
            </a:r>
            <a:r>
              <a:rPr lang="ru-RU" altLang="ru-RU" sz="2000" dirty="0"/>
              <a:t> </a:t>
            </a:r>
            <a:r>
              <a:rPr lang="ru-RU" altLang="ru-RU" sz="2000" dirty="0" err="1"/>
              <a:t>белгіленген</a:t>
            </a:r>
            <a:r>
              <a:rPr lang="ru-RU" altLang="ru-RU" sz="2000" dirty="0"/>
              <a:t>: </a:t>
            </a:r>
          </a:p>
          <a:p>
            <a:pPr algn="just">
              <a:defRPr/>
            </a:pPr>
            <a:r>
              <a:rPr lang="ru-RU" altLang="ru-RU" sz="2000" dirty="0"/>
              <a:t>а) </a:t>
            </a:r>
            <a:r>
              <a:rPr lang="ru-RU" altLang="ru-RU" sz="2000" b="1" dirty="0" err="1">
                <a:solidFill>
                  <a:srgbClr val="FF0000"/>
                </a:solidFill>
              </a:rPr>
              <a:t>циркасептанды</a:t>
            </a:r>
            <a:r>
              <a:rPr lang="ru-RU" altLang="ru-RU" sz="2000" b="1" dirty="0">
                <a:solidFill>
                  <a:srgbClr val="FF0000"/>
                </a:solidFill>
              </a:rPr>
              <a:t> </a:t>
            </a:r>
            <a:r>
              <a:rPr lang="ru-RU" altLang="ru-RU" sz="2000" b="1" dirty="0" err="1">
                <a:solidFill>
                  <a:srgbClr val="FF0000"/>
                </a:solidFill>
              </a:rPr>
              <a:t>ырғақ</a:t>
            </a:r>
            <a:r>
              <a:rPr lang="ru-RU" altLang="ru-RU" sz="2000" dirty="0"/>
              <a:t>, </a:t>
            </a:r>
            <a:r>
              <a:rPr lang="ru-RU" altLang="ru-RU" sz="2000" dirty="0" err="1"/>
              <a:t>периодтылығы</a:t>
            </a:r>
            <a:r>
              <a:rPr lang="ru-RU" altLang="ru-RU" sz="2000" dirty="0"/>
              <a:t> 7 </a:t>
            </a:r>
            <a:r>
              <a:rPr lang="ru-RU" altLang="ru-RU" sz="2000" dirty="0" err="1"/>
              <a:t>күнге</a:t>
            </a:r>
            <a:r>
              <a:rPr lang="ru-RU" altLang="ru-RU" sz="2000" dirty="0"/>
              <a:t> </a:t>
            </a:r>
            <a:r>
              <a:rPr lang="ru-RU" altLang="ru-RU" sz="2000" dirty="0" err="1"/>
              <a:t>жуық</a:t>
            </a:r>
            <a:r>
              <a:rPr lang="ru-RU" altLang="ru-RU" sz="2000" dirty="0"/>
              <a:t> </a:t>
            </a:r>
            <a:r>
              <a:rPr lang="ru-RU" altLang="ru-RU" sz="2000" dirty="0" err="1"/>
              <a:t>аралығын</a:t>
            </a:r>
            <a:r>
              <a:rPr lang="ru-RU" altLang="ru-RU" sz="2000" dirty="0"/>
              <a:t> </a:t>
            </a:r>
            <a:r>
              <a:rPr lang="ru-RU" altLang="ru-RU" sz="2000" dirty="0" err="1"/>
              <a:t>қамтиды</a:t>
            </a:r>
            <a:r>
              <a:rPr lang="ru-RU" altLang="ru-RU" sz="2000" dirty="0"/>
              <a:t>. </a:t>
            </a:r>
            <a:r>
              <a:rPr lang="ru-RU" altLang="ru-RU" sz="2000" dirty="0" err="1"/>
              <a:t>Мысал</a:t>
            </a:r>
            <a:r>
              <a:rPr lang="ru-RU" altLang="ru-RU" sz="2000" dirty="0"/>
              <a:t> </a:t>
            </a:r>
            <a:r>
              <a:rPr lang="ru-RU" altLang="ru-RU" sz="2000" dirty="0" err="1"/>
              <a:t>ретінде</a:t>
            </a:r>
            <a:r>
              <a:rPr lang="ru-RU" altLang="ru-RU" sz="2000" dirty="0"/>
              <a:t>, </a:t>
            </a:r>
            <a:r>
              <a:rPr lang="ru-RU" altLang="ru-RU" sz="2000" dirty="0" err="1"/>
              <a:t>егеуқұйрықтардың</a:t>
            </a:r>
            <a:r>
              <a:rPr lang="ru-RU" altLang="ru-RU" sz="2000" dirty="0"/>
              <a:t> </a:t>
            </a:r>
            <a:r>
              <a:rPr lang="ru-RU" altLang="ru-RU" sz="2000" dirty="0" err="1"/>
              <a:t>эпифизінің</a:t>
            </a:r>
            <a:r>
              <a:rPr lang="ru-RU" altLang="ru-RU" sz="2000" dirty="0"/>
              <a:t> </a:t>
            </a:r>
            <a:r>
              <a:rPr lang="ru-RU" altLang="ru-RU" sz="2000" dirty="0" err="1"/>
              <a:t>ферменттік</a:t>
            </a:r>
            <a:r>
              <a:rPr lang="ru-RU" altLang="ru-RU" sz="2000" dirty="0"/>
              <a:t> </a:t>
            </a:r>
            <a:r>
              <a:rPr lang="ru-RU" altLang="ru-RU" sz="2000" dirty="0" err="1"/>
              <a:t>белсенділігінде</a:t>
            </a:r>
            <a:r>
              <a:rPr lang="ru-RU" altLang="ru-RU" sz="2000" dirty="0"/>
              <a:t> </a:t>
            </a:r>
            <a:r>
              <a:rPr lang="ru-RU" altLang="ru-RU" sz="2000" dirty="0" err="1"/>
              <a:t>апталық</a:t>
            </a:r>
            <a:r>
              <a:rPr lang="ru-RU" altLang="ru-RU" sz="2000" dirty="0"/>
              <a:t> </a:t>
            </a:r>
            <a:r>
              <a:rPr lang="ru-RU" altLang="ru-RU" sz="2000" dirty="0" err="1"/>
              <a:t>ырғақ</a:t>
            </a:r>
            <a:r>
              <a:rPr lang="ru-RU" altLang="ru-RU" sz="2000" dirty="0"/>
              <a:t> </a:t>
            </a:r>
            <a:r>
              <a:rPr lang="ru-RU" altLang="ru-RU" sz="2000" dirty="0" err="1"/>
              <a:t>байқалған</a:t>
            </a:r>
            <a:r>
              <a:rPr lang="ru-RU" altLang="ru-RU" sz="2000" dirty="0"/>
              <a:t>, </a:t>
            </a:r>
            <a:r>
              <a:rPr lang="ru-RU" altLang="ru-RU" sz="2000" dirty="0" err="1"/>
              <a:t>сенбі</a:t>
            </a:r>
            <a:r>
              <a:rPr lang="ru-RU" altLang="ru-RU" sz="2000" dirty="0"/>
              <a:t> </a:t>
            </a:r>
            <a:r>
              <a:rPr lang="ru-RU" altLang="ru-RU" sz="2000" dirty="0" err="1"/>
              <a:t>күнінде</a:t>
            </a:r>
            <a:r>
              <a:rPr lang="ru-RU" altLang="ru-RU" sz="2000" dirty="0"/>
              <a:t> максимум, ал </a:t>
            </a:r>
            <a:r>
              <a:rPr lang="ru-RU" altLang="ru-RU" sz="2000" dirty="0" err="1"/>
              <a:t>бейсенбі</a:t>
            </a:r>
            <a:r>
              <a:rPr lang="ru-RU" altLang="ru-RU" sz="2000" dirty="0"/>
              <a:t> </a:t>
            </a:r>
            <a:r>
              <a:rPr lang="ru-RU" altLang="ru-RU" sz="2000" dirty="0" err="1"/>
              <a:t>күнінде</a:t>
            </a:r>
            <a:r>
              <a:rPr lang="ru-RU" altLang="ru-RU" sz="2000" dirty="0"/>
              <a:t> минимум </a:t>
            </a:r>
            <a:r>
              <a:rPr lang="ru-RU" altLang="ru-RU" sz="2000" dirty="0" err="1"/>
              <a:t>көрсеткіштерге</a:t>
            </a:r>
            <a:r>
              <a:rPr lang="ru-RU" altLang="ru-RU" sz="2000" dirty="0"/>
              <a:t> </a:t>
            </a:r>
            <a:r>
              <a:rPr lang="ru-RU" altLang="ru-RU" sz="2000" dirty="0" err="1"/>
              <a:t>ие</a:t>
            </a:r>
            <a:r>
              <a:rPr lang="ru-RU" altLang="ru-RU" sz="2000" dirty="0"/>
              <a:t> </a:t>
            </a:r>
            <a:r>
              <a:rPr lang="ru-RU" altLang="ru-RU" sz="2000" dirty="0" err="1"/>
              <a:t>болған</a:t>
            </a:r>
            <a:r>
              <a:rPr lang="ru-RU" altLang="ru-RU" sz="2000" dirty="0"/>
              <a:t>; </a:t>
            </a:r>
          </a:p>
          <a:p>
            <a:pPr algn="just">
              <a:defRPr/>
            </a:pPr>
            <a:r>
              <a:rPr lang="ru-RU" altLang="ru-RU" sz="2000" dirty="0"/>
              <a:t>б) </a:t>
            </a:r>
            <a:r>
              <a:rPr lang="ru-RU" altLang="ru-RU" sz="2000" b="1" dirty="0" err="1">
                <a:solidFill>
                  <a:srgbClr val="FF0000"/>
                </a:solidFill>
              </a:rPr>
              <a:t>циркадисептанды</a:t>
            </a:r>
            <a:r>
              <a:rPr lang="ru-RU" altLang="ru-RU" sz="2000" b="1" dirty="0">
                <a:solidFill>
                  <a:srgbClr val="FF0000"/>
                </a:solidFill>
              </a:rPr>
              <a:t> </a:t>
            </a:r>
            <a:r>
              <a:rPr lang="ru-RU" altLang="ru-RU" sz="2000" b="1" dirty="0" err="1">
                <a:solidFill>
                  <a:srgbClr val="FF0000"/>
                </a:solidFill>
              </a:rPr>
              <a:t>ырғақ</a:t>
            </a:r>
            <a:r>
              <a:rPr lang="ru-RU" altLang="ru-RU" sz="2000" dirty="0"/>
              <a:t>, периоды 14 </a:t>
            </a:r>
            <a:r>
              <a:rPr lang="ru-RU" altLang="ru-RU" sz="2000" dirty="0" err="1"/>
              <a:t>күнге</a:t>
            </a:r>
            <a:r>
              <a:rPr lang="ru-RU" altLang="ru-RU" sz="2000" dirty="0"/>
              <a:t> </a:t>
            </a:r>
            <a:r>
              <a:rPr lang="ru-RU" altLang="ru-RU" sz="2000" dirty="0" err="1"/>
              <a:t>жуық</a:t>
            </a:r>
            <a:r>
              <a:rPr lang="ru-RU" altLang="ru-RU" sz="2000" dirty="0"/>
              <a:t> </a:t>
            </a:r>
            <a:r>
              <a:rPr lang="ru-RU" altLang="ru-RU" sz="2000" dirty="0" err="1"/>
              <a:t>аралықта</a:t>
            </a:r>
            <a:r>
              <a:rPr lang="ru-RU" altLang="ru-RU" sz="2000" dirty="0"/>
              <a:t> </a:t>
            </a:r>
            <a:r>
              <a:rPr lang="ru-RU" altLang="ru-RU" sz="2000" dirty="0" err="1"/>
              <a:t>жатыр</a:t>
            </a:r>
            <a:r>
              <a:rPr lang="ru-RU" altLang="ru-RU" sz="2000" dirty="0"/>
              <a:t>. </a:t>
            </a:r>
            <a:r>
              <a:rPr lang="ru-RU" altLang="ru-RU" sz="2000" dirty="0" err="1"/>
              <a:t>Бұзаулардың</a:t>
            </a:r>
            <a:r>
              <a:rPr lang="ru-RU" altLang="ru-RU" sz="2000" dirty="0"/>
              <a:t> </a:t>
            </a:r>
            <a:r>
              <a:rPr lang="ru-RU" altLang="ru-RU" sz="2000" dirty="0" err="1"/>
              <a:t>салмағының</a:t>
            </a:r>
            <a:r>
              <a:rPr lang="ru-RU" altLang="ru-RU" sz="2000" dirty="0"/>
              <a:t> </a:t>
            </a:r>
            <a:r>
              <a:rPr lang="ru-RU" altLang="ru-RU" sz="2000" dirty="0" err="1"/>
              <a:t>өсуі</a:t>
            </a:r>
            <a:r>
              <a:rPr lang="ru-RU" altLang="ru-RU" sz="2000" dirty="0"/>
              <a:t> 12,6 </a:t>
            </a:r>
            <a:r>
              <a:rPr lang="ru-RU" altLang="ru-RU" sz="2000" dirty="0" err="1"/>
              <a:t>күндік</a:t>
            </a:r>
            <a:r>
              <a:rPr lang="ru-RU" altLang="ru-RU" sz="2000" dirty="0"/>
              <a:t> </a:t>
            </a:r>
            <a:r>
              <a:rPr lang="ru-RU" altLang="ru-RU" sz="2000" dirty="0" err="1"/>
              <a:t>орташа</a:t>
            </a:r>
            <a:r>
              <a:rPr lang="ru-RU" altLang="ru-RU" sz="2000" dirty="0"/>
              <a:t> </a:t>
            </a:r>
            <a:r>
              <a:rPr lang="ru-RU" altLang="ru-RU" sz="2000" dirty="0" err="1"/>
              <a:t>периодтылықта</a:t>
            </a:r>
            <a:r>
              <a:rPr lang="ru-RU" altLang="ru-RU" sz="2000" dirty="0"/>
              <a:t> </a:t>
            </a:r>
            <a:r>
              <a:rPr lang="ru-RU" altLang="ru-RU" sz="2000" dirty="0" err="1"/>
              <a:t>тербелетіні</a:t>
            </a:r>
            <a:r>
              <a:rPr lang="ru-RU" altLang="ru-RU" sz="2000" dirty="0"/>
              <a:t> осы </a:t>
            </a:r>
            <a:r>
              <a:rPr lang="ru-RU" altLang="ru-RU" sz="2000" dirty="0" err="1"/>
              <a:t>биоырғаққа</a:t>
            </a:r>
            <a:r>
              <a:rPr lang="ru-RU" altLang="ru-RU" sz="2000" dirty="0"/>
              <a:t> </a:t>
            </a:r>
            <a:r>
              <a:rPr lang="ru-RU" altLang="ru-RU" sz="2000" dirty="0" err="1"/>
              <a:t>мысал</a:t>
            </a:r>
            <a:r>
              <a:rPr lang="ru-RU" altLang="ru-RU" sz="2000" dirty="0"/>
              <a:t> бола </a:t>
            </a:r>
            <a:r>
              <a:rPr lang="ru-RU" altLang="ru-RU" sz="2000" dirty="0" err="1"/>
              <a:t>алады</a:t>
            </a:r>
            <a:r>
              <a:rPr lang="ru-RU" altLang="ru-RU" sz="2000" dirty="0"/>
              <a:t>, </a:t>
            </a:r>
            <a:r>
              <a:rPr lang="ru-RU" altLang="ru-RU" sz="2000" dirty="0" err="1"/>
              <a:t>адамға</a:t>
            </a:r>
            <a:r>
              <a:rPr lang="ru-RU" altLang="ru-RU" sz="2000" dirty="0"/>
              <a:t> </a:t>
            </a:r>
            <a:r>
              <a:rPr lang="ru-RU" altLang="ru-RU" sz="2000" dirty="0" err="1"/>
              <a:t>физикалық</a:t>
            </a:r>
            <a:r>
              <a:rPr lang="ru-RU" altLang="ru-RU" sz="2000" dirty="0"/>
              <a:t> </a:t>
            </a:r>
            <a:r>
              <a:rPr lang="ru-RU" altLang="ru-RU" sz="2000" dirty="0" err="1"/>
              <a:t>жүктемеден</a:t>
            </a:r>
            <a:r>
              <a:rPr lang="ru-RU" altLang="ru-RU" sz="2000" dirty="0"/>
              <a:t> </a:t>
            </a:r>
            <a:r>
              <a:rPr lang="ru-RU" altLang="ru-RU" sz="2000" dirty="0" err="1"/>
              <a:t>кейін</a:t>
            </a:r>
            <a:r>
              <a:rPr lang="ru-RU" altLang="ru-RU" sz="2000" dirty="0"/>
              <a:t> </a:t>
            </a:r>
            <a:r>
              <a:rPr lang="ru-RU" altLang="ru-RU" sz="2000" dirty="0" err="1"/>
              <a:t>қалпына</a:t>
            </a:r>
            <a:r>
              <a:rPr lang="ru-RU" altLang="ru-RU" sz="2000" dirty="0"/>
              <a:t> </a:t>
            </a:r>
            <a:r>
              <a:rPr lang="ru-RU" altLang="ru-RU" sz="2000" dirty="0" err="1"/>
              <a:t>келу</a:t>
            </a:r>
            <a:r>
              <a:rPr lang="ru-RU" altLang="ru-RU" sz="2000" dirty="0"/>
              <a:t> </a:t>
            </a:r>
            <a:r>
              <a:rPr lang="ru-RU" altLang="ru-RU" sz="2000" dirty="0" err="1"/>
              <a:t>процесінің</a:t>
            </a:r>
            <a:r>
              <a:rPr lang="ru-RU" altLang="ru-RU" sz="2000" dirty="0"/>
              <a:t> </a:t>
            </a:r>
            <a:r>
              <a:rPr lang="ru-RU" altLang="ru-RU" sz="2000" dirty="0" err="1"/>
              <a:t>жылдамдығы</a:t>
            </a:r>
            <a:r>
              <a:rPr lang="ru-RU" altLang="ru-RU" sz="2000" dirty="0"/>
              <a:t> 10-18 </a:t>
            </a:r>
            <a:r>
              <a:rPr lang="ru-RU" altLang="ru-RU" sz="2000" dirty="0" err="1"/>
              <a:t>күндік</a:t>
            </a:r>
            <a:r>
              <a:rPr lang="ru-RU" altLang="ru-RU" sz="2000" dirty="0"/>
              <a:t> </a:t>
            </a:r>
            <a:r>
              <a:rPr lang="ru-RU" altLang="ru-RU" sz="2000" dirty="0" err="1"/>
              <a:t>ұзақтылықпен</a:t>
            </a:r>
            <a:r>
              <a:rPr lang="ru-RU" altLang="ru-RU" sz="2000" dirty="0"/>
              <a:t> </a:t>
            </a:r>
            <a:r>
              <a:rPr lang="ru-RU" altLang="ru-RU" sz="2000" dirty="0" err="1"/>
              <a:t>тербеледі</a:t>
            </a:r>
            <a:r>
              <a:rPr lang="ru-RU" altLang="ru-RU" sz="2000" dirty="0"/>
              <a:t>; </a:t>
            </a:r>
          </a:p>
          <a:p>
            <a:pPr algn="just">
              <a:defRPr/>
            </a:pPr>
            <a:r>
              <a:rPr lang="ru-RU" altLang="ru-RU" sz="2000" dirty="0"/>
              <a:t>в) </a:t>
            </a:r>
            <a:r>
              <a:rPr lang="ru-RU" altLang="ru-RU" sz="2000" b="1" dirty="0" err="1">
                <a:solidFill>
                  <a:srgbClr val="FF0000"/>
                </a:solidFill>
              </a:rPr>
              <a:t>циркавиджинтанды</a:t>
            </a:r>
            <a:r>
              <a:rPr lang="ru-RU" altLang="ru-RU" sz="2000" b="1" dirty="0">
                <a:solidFill>
                  <a:srgbClr val="FF0000"/>
                </a:solidFill>
              </a:rPr>
              <a:t> </a:t>
            </a:r>
            <a:r>
              <a:rPr lang="ru-RU" altLang="ru-RU" sz="2000" b="1" dirty="0" err="1">
                <a:solidFill>
                  <a:srgbClr val="FF0000"/>
                </a:solidFill>
              </a:rPr>
              <a:t>ырғақ</a:t>
            </a:r>
            <a:r>
              <a:rPr lang="ru-RU" altLang="ru-RU" sz="2000" dirty="0"/>
              <a:t>, периоды </a:t>
            </a:r>
            <a:r>
              <a:rPr lang="ru-RU" altLang="ru-RU" sz="2000" dirty="0" err="1"/>
              <a:t>үш</a:t>
            </a:r>
            <a:r>
              <a:rPr lang="ru-RU" altLang="ru-RU" sz="2000" dirty="0"/>
              <a:t> </a:t>
            </a:r>
            <a:r>
              <a:rPr lang="ru-RU" altLang="ru-RU" sz="2000" dirty="0" err="1"/>
              <a:t>аптаға</a:t>
            </a:r>
            <a:r>
              <a:rPr lang="ru-RU" altLang="ru-RU" sz="2000" dirty="0"/>
              <a:t> </a:t>
            </a:r>
            <a:r>
              <a:rPr lang="ru-RU" altLang="ru-RU" sz="2000" dirty="0" err="1"/>
              <a:t>жуық</a:t>
            </a:r>
            <a:r>
              <a:rPr lang="ru-RU" altLang="ru-RU" sz="2000" dirty="0"/>
              <a:t> </a:t>
            </a:r>
            <a:r>
              <a:rPr lang="ru-RU" altLang="ru-RU" sz="2000" dirty="0" err="1"/>
              <a:t>аралықты</a:t>
            </a:r>
            <a:r>
              <a:rPr lang="ru-RU" altLang="ru-RU" sz="2000" dirty="0"/>
              <a:t> </a:t>
            </a:r>
            <a:r>
              <a:rPr lang="ru-RU" altLang="ru-RU" sz="2000" dirty="0" err="1"/>
              <a:t>алады</a:t>
            </a:r>
            <a:r>
              <a:rPr lang="ru-RU" altLang="ru-RU" sz="2000" dirty="0"/>
              <a:t>. </a:t>
            </a:r>
            <a:r>
              <a:rPr lang="ru-RU" altLang="ru-RU" sz="2000" dirty="0" err="1"/>
              <a:t>Бұл</a:t>
            </a:r>
            <a:r>
              <a:rPr lang="ru-RU" altLang="ru-RU" sz="2000" dirty="0"/>
              <a:t> </a:t>
            </a:r>
            <a:r>
              <a:rPr lang="ru-RU" altLang="ru-RU" sz="2000" dirty="0" err="1"/>
              <a:t>ырғаққа</a:t>
            </a:r>
            <a:r>
              <a:rPr lang="ru-RU" altLang="ru-RU" sz="2000" dirty="0"/>
              <a:t> </a:t>
            </a:r>
            <a:r>
              <a:rPr lang="ru-RU" altLang="ru-RU" sz="2000" dirty="0" err="1"/>
              <a:t>қоянның</a:t>
            </a:r>
            <a:r>
              <a:rPr lang="ru-RU" altLang="ru-RU" sz="2000" dirty="0"/>
              <a:t> </a:t>
            </a:r>
            <a:r>
              <a:rPr lang="ru-RU" altLang="ru-RU" sz="2000" dirty="0" err="1"/>
              <a:t>қанындағы</a:t>
            </a:r>
            <a:r>
              <a:rPr lang="ru-RU" altLang="ru-RU" sz="2000" dirty="0"/>
              <a:t> </a:t>
            </a:r>
            <a:r>
              <a:rPr lang="ru-RU" altLang="ru-RU" sz="2000" dirty="0" err="1"/>
              <a:t>сары</a:t>
            </a:r>
            <a:r>
              <a:rPr lang="ru-RU" altLang="ru-RU" sz="2000" dirty="0"/>
              <a:t> </a:t>
            </a:r>
            <a:r>
              <a:rPr lang="ru-RU" altLang="ru-RU" sz="2000" dirty="0" err="1"/>
              <a:t>судың</a:t>
            </a:r>
            <a:r>
              <a:rPr lang="ru-RU" altLang="ru-RU" sz="2000" dirty="0"/>
              <a:t> </a:t>
            </a:r>
            <a:r>
              <a:rPr lang="ru-RU" altLang="ru-RU" sz="2000" dirty="0" err="1"/>
              <a:t>құрамындағы</a:t>
            </a:r>
            <a:r>
              <a:rPr lang="ru-RU" altLang="ru-RU" sz="2000" dirty="0"/>
              <a:t> </a:t>
            </a:r>
            <a:r>
              <a:rPr lang="ru-RU" altLang="ru-RU" sz="2000" dirty="0" err="1"/>
              <a:t>жалпы</a:t>
            </a:r>
            <a:r>
              <a:rPr lang="ru-RU" altLang="ru-RU" sz="2000" dirty="0"/>
              <a:t> </a:t>
            </a:r>
            <a:r>
              <a:rPr lang="ru-RU" altLang="ru-RU" sz="2000" dirty="0" err="1"/>
              <a:t>белоктың</a:t>
            </a:r>
            <a:r>
              <a:rPr lang="ru-RU" altLang="ru-RU" sz="2000" dirty="0"/>
              <a:t> </a:t>
            </a:r>
            <a:r>
              <a:rPr lang="ru-RU" altLang="ru-RU" sz="2000" dirty="0" err="1"/>
              <a:t>мөлшері</a:t>
            </a:r>
            <a:r>
              <a:rPr lang="ru-RU" altLang="ru-RU" sz="2000" dirty="0"/>
              <a:t> 21-күндік </a:t>
            </a:r>
            <a:r>
              <a:rPr lang="ru-RU" altLang="ru-RU" sz="2000" dirty="0" err="1"/>
              <a:t>ырғақпен</a:t>
            </a:r>
            <a:r>
              <a:rPr lang="ru-RU" altLang="ru-RU" sz="2000" dirty="0"/>
              <a:t> </a:t>
            </a:r>
            <a:r>
              <a:rPr lang="ru-RU" altLang="ru-RU" sz="2000" dirty="0" err="1"/>
              <a:t>тербелуі</a:t>
            </a:r>
            <a:r>
              <a:rPr lang="ru-RU" altLang="ru-RU" sz="2000" dirty="0"/>
              <a:t>, </a:t>
            </a:r>
            <a:r>
              <a:rPr lang="ru-RU" altLang="ru-RU" sz="2000" dirty="0" err="1"/>
              <a:t>адамдарда</a:t>
            </a:r>
            <a:r>
              <a:rPr lang="ru-RU" altLang="ru-RU" sz="2000" dirty="0"/>
              <a:t> </a:t>
            </a:r>
            <a:r>
              <a:rPr lang="ru-RU" altLang="ru-RU" sz="2000" dirty="0" err="1"/>
              <a:t>осындай</a:t>
            </a:r>
            <a:r>
              <a:rPr lang="ru-RU" altLang="ru-RU" sz="2000" dirty="0"/>
              <a:t> </a:t>
            </a:r>
            <a:r>
              <a:rPr lang="ru-RU" altLang="ru-RU" sz="2000" dirty="0" err="1"/>
              <a:t>ырғақпен</a:t>
            </a:r>
            <a:r>
              <a:rPr lang="ru-RU" altLang="ru-RU" sz="2000" dirty="0"/>
              <a:t> </a:t>
            </a:r>
            <a:r>
              <a:rPr lang="ru-RU" altLang="ru-RU" sz="2000" dirty="0" err="1"/>
              <a:t>несеппен</a:t>
            </a:r>
            <a:r>
              <a:rPr lang="ru-RU" altLang="ru-RU" sz="2000" dirty="0"/>
              <a:t> </a:t>
            </a:r>
            <a:r>
              <a:rPr lang="ru-RU" altLang="ru-RU" sz="2000" dirty="0" err="1"/>
              <a:t>бірге</a:t>
            </a:r>
            <a:r>
              <a:rPr lang="ru-RU" altLang="ru-RU" sz="2000" dirty="0"/>
              <a:t> кортикостероид, адреналин, тестостерон </a:t>
            </a:r>
            <a:r>
              <a:rPr lang="ru-RU" altLang="ru-RU" sz="2000" dirty="0" err="1"/>
              <a:t>экскрециялары</a:t>
            </a:r>
            <a:r>
              <a:rPr lang="ru-RU" altLang="ru-RU" sz="2000" dirty="0"/>
              <a:t> </a:t>
            </a:r>
            <a:r>
              <a:rPr lang="ru-RU" altLang="ru-RU" sz="2000" dirty="0" err="1"/>
              <a:t>жатады</a:t>
            </a:r>
            <a:r>
              <a:rPr lang="ru-RU" altLang="ru-RU" sz="2000" dirty="0"/>
              <a:t>. </a:t>
            </a:r>
            <a:r>
              <a:rPr lang="ru-RU" altLang="ru-RU" sz="2000" dirty="0" err="1"/>
              <a:t>Адамның</a:t>
            </a:r>
            <a:r>
              <a:rPr lang="ru-RU" altLang="ru-RU" sz="2000" dirty="0"/>
              <a:t> 23 </a:t>
            </a:r>
            <a:r>
              <a:rPr lang="ru-RU" altLang="ru-RU" sz="2000" dirty="0" err="1"/>
              <a:t>күндік</a:t>
            </a:r>
            <a:r>
              <a:rPr lang="ru-RU" altLang="ru-RU" sz="2000" dirty="0"/>
              <a:t> </a:t>
            </a:r>
            <a:r>
              <a:rPr lang="ru-RU" altLang="ru-RU" sz="2000" dirty="0" err="1"/>
              <a:t>ырғақпен</a:t>
            </a:r>
            <a:r>
              <a:rPr lang="ru-RU" altLang="ru-RU" sz="2000" dirty="0"/>
              <a:t> </a:t>
            </a:r>
            <a:r>
              <a:rPr lang="ru-RU" altLang="ru-RU" sz="2000" dirty="0" err="1"/>
              <a:t>физикалық</a:t>
            </a:r>
            <a:r>
              <a:rPr lang="ru-RU" altLang="ru-RU" sz="2000" dirty="0"/>
              <a:t> </a:t>
            </a:r>
            <a:r>
              <a:rPr lang="ru-RU" altLang="ru-RU" sz="2000" dirty="0" err="1"/>
              <a:t>белсенділігін</a:t>
            </a:r>
            <a:r>
              <a:rPr lang="ru-RU" altLang="ru-RU" sz="2000" dirty="0"/>
              <a:t> де </a:t>
            </a:r>
            <a:r>
              <a:rPr lang="ru-RU" altLang="ru-RU" sz="2000" dirty="0" err="1"/>
              <a:t>кіргізуге</a:t>
            </a:r>
            <a:r>
              <a:rPr lang="ru-RU" altLang="ru-RU" sz="2000" dirty="0"/>
              <a:t> </a:t>
            </a:r>
            <a:r>
              <a:rPr lang="ru-RU" altLang="ru-RU" sz="2000" dirty="0" err="1"/>
              <a:t>болады</a:t>
            </a:r>
            <a:r>
              <a:rPr lang="ru-RU" altLang="ru-RU" sz="2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3">
            <a:extLst>
              <a:ext uri="{FF2B5EF4-FFF2-40B4-BE49-F238E27FC236}">
                <a16:creationId xmlns:a16="http://schemas.microsoft.com/office/drawing/2014/main" id="{830F5B77-7343-4CC7-B35C-E69BE5CCE7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887359-71A5-4A6C-9358-113E3F027EB6}" type="slidenum">
              <a:rPr lang="ru-RU" altLang="ru-RU" sz="1200" smtClean="0">
                <a:solidFill>
                  <a:srgbClr val="898989"/>
                </a:solidFill>
                <a:latin typeface="Arial" panose="020B0604020202020204" pitchFamily="34" charset="0"/>
              </a:rPr>
              <a:pPr>
                <a:spcBef>
                  <a:spcPct val="0"/>
                </a:spcBef>
                <a:buFontTx/>
                <a:buNone/>
              </a:pPr>
              <a:t>27</a:t>
            </a:fld>
            <a:endParaRPr lang="ru-RU" altLang="ru-RU" sz="1200">
              <a:solidFill>
                <a:srgbClr val="898989"/>
              </a:solidFill>
              <a:latin typeface="Arial" panose="020B0604020202020204" pitchFamily="34" charset="0"/>
            </a:endParaRPr>
          </a:p>
        </p:txBody>
      </p:sp>
      <p:sp>
        <p:nvSpPr>
          <p:cNvPr id="36867" name="TextBox 4">
            <a:extLst>
              <a:ext uri="{FF2B5EF4-FFF2-40B4-BE49-F238E27FC236}">
                <a16:creationId xmlns:a16="http://schemas.microsoft.com/office/drawing/2014/main" id="{3F7FB5ED-471A-4E41-9AAF-8A6470E6C2F6}"/>
              </a:ext>
            </a:extLst>
          </p:cNvPr>
          <p:cNvSpPr txBox="1">
            <a:spLocks noChangeArrowheads="1"/>
          </p:cNvSpPr>
          <p:nvPr/>
        </p:nvSpPr>
        <p:spPr bwMode="auto">
          <a:xfrm>
            <a:off x="358775" y="260350"/>
            <a:ext cx="84264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200">
                <a:latin typeface="Arial" panose="020B0604020202020204" pitchFamily="34" charset="0"/>
              </a:rPr>
              <a:t>г) </a:t>
            </a:r>
            <a:r>
              <a:rPr lang="ru-RU" altLang="ru-RU" sz="2200" b="1">
                <a:solidFill>
                  <a:srgbClr val="FF0000"/>
                </a:solidFill>
                <a:latin typeface="Arial" panose="020B0604020202020204" pitchFamily="34" charset="0"/>
              </a:rPr>
              <a:t>циркатригинтанды (ай) ырғақ</a:t>
            </a:r>
            <a:r>
              <a:rPr lang="ru-RU" altLang="ru-RU" sz="2200">
                <a:latin typeface="Arial" panose="020B0604020202020204" pitchFamily="34" charset="0"/>
              </a:rPr>
              <a:t>, периоды бір айға жуық аралықта жатыр. Айдың фазасына тәуелді теңіз тасқындары жүретін ортада мекендейтін теңіз ағзалары үшін маңызы зор. Адамның 28 және 33 күндік периодтылықта байқалатын көңіл-күй және шығармашылық белсенділіктерін жатқызуға болады; </a:t>
            </a:r>
          </a:p>
          <a:p>
            <a:pPr algn="just">
              <a:spcBef>
                <a:spcPct val="0"/>
              </a:spcBef>
              <a:buFontTx/>
              <a:buNone/>
            </a:pPr>
            <a:r>
              <a:rPr lang="ru-RU" altLang="ru-RU" sz="2200">
                <a:latin typeface="Arial" panose="020B0604020202020204" pitchFamily="34" charset="0"/>
              </a:rPr>
              <a:t>д) </a:t>
            </a:r>
            <a:r>
              <a:rPr lang="ru-RU" altLang="ru-RU" sz="2200" b="1">
                <a:solidFill>
                  <a:srgbClr val="FF0000"/>
                </a:solidFill>
                <a:latin typeface="Arial" panose="020B0604020202020204" pitchFamily="34" charset="0"/>
              </a:rPr>
              <a:t>цирканнуалды ырғақ</a:t>
            </a:r>
            <a:r>
              <a:rPr lang="ru-RU" altLang="ru-RU" sz="2200">
                <a:latin typeface="Arial" panose="020B0604020202020204" pitchFamily="34" charset="0"/>
              </a:rPr>
              <a:t>, жылдық периодымен сипатталады. Ең алдымен жыл маусымдарының ауысуымен байланысты келеді. Адамның “критикалық периодымен” қайталанатын және генетикалық ақпаратпен анықталатын бейімделу, иммунды, қозғалыс мүмкіндіктеріндегі жылдық циклымен белгілі.</a:t>
            </a:r>
          </a:p>
          <a:p>
            <a:pPr algn="just">
              <a:spcBef>
                <a:spcPct val="0"/>
              </a:spcBef>
              <a:buFontTx/>
              <a:buNone/>
            </a:pPr>
            <a:r>
              <a:rPr lang="ru-RU" altLang="ru-RU" sz="2200">
                <a:latin typeface="Arial" panose="020B0604020202020204" pitchFamily="34" charset="0"/>
              </a:rPr>
              <a:t>Сонымен барлық биоырғақтардың ішінен циркадианды ырғақ көптеген тәжірибелерде зерттеушілердің негізгі назарына алынған. Өйткені, тұрақты табиғи күн-түн, тасу-қайту циклдеріне тәуелді биологиялық жүйелердің физиологиялық процестері циркадианды ырғақпен қалыптасқан және ол негізгі жетекші ырғақ ретінде басқа ырғақтарға өз әсерін тигізеді.</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BCC2B2C3-F947-4474-84E5-EB2193F5A296}"/>
              </a:ext>
            </a:extLst>
          </p:cNvPr>
          <p:cNvGraphicFramePr>
            <a:graphicFrameLocks noGrp="1"/>
          </p:cNvGraphicFramePr>
          <p:nvPr>
            <p:ph idx="1"/>
          </p:nvPr>
        </p:nvGraphicFramePr>
        <p:xfrm>
          <a:off x="34925" y="44450"/>
          <a:ext cx="9072562" cy="6580187"/>
        </p:xfrm>
        <a:graphic>
          <a:graphicData uri="http://schemas.openxmlformats.org/drawingml/2006/table">
            <a:tbl>
              <a:tblPr firstRow="1" firstCol="1" bandRow="1">
                <a:tableStyleId>{BC89EF96-8CEA-46FF-86C4-4CE0E7609802}</a:tableStyleId>
              </a:tblPr>
              <a:tblGrid>
                <a:gridCol w="936057">
                  <a:extLst>
                    <a:ext uri="{9D8B030D-6E8A-4147-A177-3AD203B41FA5}">
                      <a16:colId xmlns:a16="http://schemas.microsoft.com/office/drawing/2014/main" val="20000"/>
                    </a:ext>
                  </a:extLst>
                </a:gridCol>
                <a:gridCol w="1728107">
                  <a:extLst>
                    <a:ext uri="{9D8B030D-6E8A-4147-A177-3AD203B41FA5}">
                      <a16:colId xmlns:a16="http://schemas.microsoft.com/office/drawing/2014/main" val="20001"/>
                    </a:ext>
                  </a:extLst>
                </a:gridCol>
                <a:gridCol w="1800112">
                  <a:extLst>
                    <a:ext uri="{9D8B030D-6E8A-4147-A177-3AD203B41FA5}">
                      <a16:colId xmlns:a16="http://schemas.microsoft.com/office/drawing/2014/main" val="20002"/>
                    </a:ext>
                  </a:extLst>
                </a:gridCol>
                <a:gridCol w="1872116">
                  <a:extLst>
                    <a:ext uri="{9D8B030D-6E8A-4147-A177-3AD203B41FA5}">
                      <a16:colId xmlns:a16="http://schemas.microsoft.com/office/drawing/2014/main" val="20003"/>
                    </a:ext>
                  </a:extLst>
                </a:gridCol>
                <a:gridCol w="2736170">
                  <a:extLst>
                    <a:ext uri="{9D8B030D-6E8A-4147-A177-3AD203B41FA5}">
                      <a16:colId xmlns:a16="http://schemas.microsoft.com/office/drawing/2014/main" val="20004"/>
                    </a:ext>
                  </a:extLst>
                </a:gridCol>
              </a:tblGrid>
              <a:tr h="504115">
                <a:tc gridSpan="5">
                  <a:txBody>
                    <a:bodyPr/>
                    <a:lstStyle/>
                    <a:p>
                      <a:pPr>
                        <a:lnSpc>
                          <a:spcPct val="115000"/>
                        </a:lnSpc>
                        <a:spcAft>
                          <a:spcPts val="0"/>
                        </a:spcAft>
                      </a:pPr>
                      <a:r>
                        <a:rPr lang="kk-KZ" sz="1600" dirty="0">
                          <a:effectLst/>
                        </a:rPr>
                        <a:t>Кесте – Ағзаның ырғақты белсенділігінің жіктелуі және ырғақтардың негізгі қасиеттері</a:t>
                      </a:r>
                      <a:endParaRPr lang="ru-RU" sz="1600" dirty="0">
                        <a:effectLst/>
                        <a:latin typeface="Times New Roman" pitchFamily="18" charset="0"/>
                        <a:ea typeface="Calibri"/>
                        <a:cs typeface="Times New Roman" pitchFamily="18" charset="0"/>
                      </a:endParaRPr>
                    </a:p>
                  </a:txBody>
                  <a:tcPr marL="5178" marR="5178" marT="5179" marB="5179" anchor="ctr"/>
                </a:tc>
                <a:tc hMerge="1">
                  <a:txBody>
                    <a:bodyPr/>
                    <a:lstStyle/>
                    <a:p>
                      <a:endParaRPr lang="ru-RU"/>
                    </a:p>
                  </a:txBody>
                  <a:tcPr/>
                </a:tc>
                <a:tc hMerge="1">
                  <a:txBody>
                    <a:bodyPr/>
                    <a:lstStyle/>
                    <a:p>
                      <a:endParaRPr lang="ru-RU"/>
                    </a:p>
                  </a:txBody>
                  <a:tcPr/>
                </a:tc>
                <a:tc hMerge="1">
                  <a:txBody>
                    <a:bodyPr/>
                    <a:lstStyle/>
                    <a:p>
                      <a:pPr>
                        <a:lnSpc>
                          <a:spcPct val="115000"/>
                        </a:lnSpc>
                        <a:spcAft>
                          <a:spcPts val="0"/>
                        </a:spcAft>
                      </a:pPr>
                      <a:endParaRPr lang="ru-RU" sz="1600" dirty="0">
                        <a:effectLst/>
                        <a:latin typeface="Times New Roman" pitchFamily="18" charset="0"/>
                        <a:ea typeface="Calibri"/>
                        <a:cs typeface="Times New Roman" pitchFamily="18" charset="0"/>
                      </a:endParaRPr>
                    </a:p>
                  </a:txBody>
                  <a:tcPr marL="5178" marR="5178" marT="5178" marB="5178" anchor="ctr">
                    <a:lnL w="12700" cap="flat" cmpd="sng" algn="ctr">
                      <a:solidFill>
                        <a:schemeClr val="tx1"/>
                      </a:solidFill>
                      <a:prstDash val="solid"/>
                      <a:round/>
                      <a:headEnd type="none" w="med" len="med"/>
                      <a:tailEnd type="none" w="med" len="med"/>
                    </a:lnL>
                  </a:tcPr>
                </a:tc>
                <a:tc hMerge="1">
                  <a:txBody>
                    <a:bodyPr/>
                    <a:lstStyle/>
                    <a:p>
                      <a:endParaRPr lang="ru-RU"/>
                    </a:p>
                  </a:txBody>
                  <a:tcPr/>
                </a:tc>
                <a:extLst>
                  <a:ext uri="{0D108BD9-81ED-4DB2-BD59-A6C34878D82A}">
                    <a16:rowId xmlns:a16="http://schemas.microsoft.com/office/drawing/2014/main" val="10000"/>
                  </a:ext>
                </a:extLst>
              </a:tr>
              <a:tr h="588784">
                <a:tc>
                  <a:txBody>
                    <a:bodyPr/>
                    <a:lstStyle/>
                    <a:p>
                      <a:pPr algn="ctr">
                        <a:lnSpc>
                          <a:spcPct val="115000"/>
                        </a:lnSpc>
                        <a:spcAft>
                          <a:spcPts val="0"/>
                        </a:spcAft>
                      </a:pPr>
                      <a:r>
                        <a:rPr lang="kk-KZ" sz="1100" dirty="0">
                          <a:effectLst/>
                        </a:rPr>
                        <a:t>Ырғақтардың класқа жіктелуі</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kk-KZ" sz="1200" b="1" dirty="0">
                          <a:effectLst/>
                        </a:rPr>
                        <a:t>Ырғақтардың аталуы</a:t>
                      </a:r>
                      <a:endParaRPr lang="ru-RU" sz="1200" b="1"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ru-RU" sz="1200" b="1" dirty="0">
                          <a:effectLst/>
                        </a:rPr>
                        <a:t>Период</a:t>
                      </a:r>
                      <a:endParaRPr lang="ru-RU" sz="1200" b="1"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kk-KZ" sz="1200" b="1" dirty="0">
                          <a:effectLst/>
                        </a:rPr>
                        <a:t>Жиілік </a:t>
                      </a:r>
                      <a:endParaRPr lang="ru-RU" sz="1200" b="1"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kk-KZ" sz="1200" b="1" dirty="0">
                          <a:effectLst/>
                        </a:rPr>
                        <a:t>Берілген ырғақтар байқалатын ф</a:t>
                      </a:r>
                      <a:r>
                        <a:rPr lang="ru-RU" sz="1200" b="1" dirty="0" err="1">
                          <a:effectLst/>
                        </a:rPr>
                        <a:t>ункци</a:t>
                      </a:r>
                      <a:r>
                        <a:rPr lang="kk-KZ" sz="1200" b="1" dirty="0">
                          <a:effectLst/>
                        </a:rPr>
                        <a:t>ялар</a:t>
                      </a:r>
                      <a:endParaRPr lang="ru-RU" sz="1200" b="1"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1"/>
                  </a:ext>
                </a:extLst>
              </a:tr>
              <a:tr h="635497">
                <a:tc rowSpan="4">
                  <a:txBody>
                    <a:bodyPr/>
                    <a:lstStyle/>
                    <a:p>
                      <a:pPr>
                        <a:lnSpc>
                          <a:spcPct val="115000"/>
                        </a:lnSpc>
                        <a:spcAft>
                          <a:spcPts val="0"/>
                        </a:spcAft>
                      </a:pPr>
                      <a:r>
                        <a:rPr lang="kk-KZ" sz="1400" dirty="0">
                          <a:effectLst/>
                        </a:rPr>
                        <a:t>Жоғары </a:t>
                      </a:r>
                      <a:endParaRPr lang="ru-RU" sz="1400" dirty="0">
                        <a:effectLst/>
                      </a:endParaRPr>
                    </a:p>
                    <a:p>
                      <a:pPr>
                        <a:lnSpc>
                          <a:spcPct val="115000"/>
                        </a:lnSpc>
                        <a:spcAft>
                          <a:spcPts val="0"/>
                        </a:spcAft>
                      </a:pPr>
                      <a:r>
                        <a:rPr lang="kk-KZ" sz="1400" dirty="0">
                          <a:effectLst/>
                        </a:rPr>
                        <a:t>жиілікті</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Арнайы атауы жоқ</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Микросекундың мыңнан жүздік бөлшектерде</a:t>
                      </a:r>
                      <a:r>
                        <a:rPr lang="ru-RU" sz="1100" dirty="0">
                          <a:effectLst/>
                        </a:rPr>
                        <a:t> (10</a:t>
                      </a:r>
                      <a:r>
                        <a:rPr lang="ru-RU" sz="1100" baseline="30000" dirty="0">
                          <a:effectLst/>
                        </a:rPr>
                        <a:t>-15</a:t>
                      </a:r>
                      <a:r>
                        <a:rPr lang="ru-RU" sz="1100" dirty="0">
                          <a:effectLst/>
                        </a:rPr>
                        <a:t>-10</a:t>
                      </a:r>
                      <a:r>
                        <a:rPr lang="ru-RU" sz="1100" baseline="30000" dirty="0">
                          <a:effectLst/>
                        </a:rPr>
                        <a:t>-14</a:t>
                      </a:r>
                      <a:r>
                        <a:rPr lang="ru-RU" sz="1100" dirty="0">
                          <a:effectLst/>
                        </a:rPr>
                        <a:t>с)</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10</a:t>
                      </a:r>
                      <a:r>
                        <a:rPr lang="ru-RU" sz="1100" baseline="30000" dirty="0">
                          <a:effectLst/>
                        </a:rPr>
                        <a:t>14</a:t>
                      </a:r>
                      <a:r>
                        <a:rPr lang="ru-RU" sz="1100" dirty="0">
                          <a:effectLst/>
                        </a:rPr>
                        <a:t>-10</a:t>
                      </a:r>
                      <a:r>
                        <a:rPr lang="ru-RU" sz="1100" baseline="30000" dirty="0">
                          <a:effectLst/>
                        </a:rPr>
                        <a:t>15</a:t>
                      </a:r>
                      <a:r>
                        <a:rPr lang="ru-RU" sz="1100" dirty="0">
                          <a:effectLst/>
                        </a:rPr>
                        <a:t> </a:t>
                      </a:r>
                      <a:r>
                        <a:rPr lang="ru-RU" sz="1100" dirty="0" err="1">
                          <a:effectLst/>
                        </a:rPr>
                        <a:t>гц</a:t>
                      </a:r>
                      <a:r>
                        <a:rPr lang="ru-RU" sz="1100" dirty="0">
                          <a:effectLst/>
                        </a:rPr>
                        <a:t> (сверхвысокие частоты) СВЧ</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Молекулалық деңгейде о</a:t>
                      </a:r>
                      <a:r>
                        <a:rPr lang="ru-RU" sz="1100" dirty="0" err="1">
                          <a:effectLst/>
                        </a:rPr>
                        <a:t>сцилляция</a:t>
                      </a:r>
                      <a:r>
                        <a:rPr lang="ru-RU" sz="1100" dirty="0">
                          <a:effectLst/>
                        </a:rPr>
                        <a:t> </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2"/>
                  </a:ext>
                </a:extLst>
              </a:tr>
              <a:tr h="431031">
                <a:tc vMerge="1">
                  <a:txBody>
                    <a:bodyPr/>
                    <a:lstStyle/>
                    <a:p>
                      <a:endParaRPr lang="ru-RU"/>
                    </a:p>
                  </a:txBody>
                  <a:tcPr/>
                </a:tc>
                <a:tc>
                  <a:txBody>
                    <a:bodyPr/>
                    <a:lstStyle/>
                    <a:p>
                      <a:pPr>
                        <a:lnSpc>
                          <a:spcPct val="115000"/>
                        </a:lnSpc>
                        <a:spcAft>
                          <a:spcPts val="0"/>
                        </a:spcAft>
                      </a:pPr>
                      <a:r>
                        <a:rPr lang="ru-RU" sz="1200" dirty="0">
                          <a:effectLst/>
                        </a:rPr>
                        <a:t>ЭЭГ</a:t>
                      </a:r>
                      <a:r>
                        <a:rPr lang="kk-KZ" sz="1200" dirty="0">
                          <a:effectLst/>
                        </a:rPr>
                        <a:t> ырғағының атаулары</a:t>
                      </a:r>
                      <a:endParaRPr lang="ru-RU" sz="1200" dirty="0">
                        <a:effectLst/>
                      </a:endParaRPr>
                    </a:p>
                    <a:p>
                      <a:pPr>
                        <a:lnSpc>
                          <a:spcPct val="115000"/>
                        </a:lnSpc>
                        <a:spcAft>
                          <a:spcPts val="0"/>
                        </a:spcAft>
                      </a:pPr>
                      <a:r>
                        <a:rPr lang="ru-RU" sz="1200" dirty="0">
                          <a:effectLst/>
                        </a:rPr>
                        <a:t> (альфа, бета  т.</a:t>
                      </a:r>
                      <a:r>
                        <a:rPr lang="kk-KZ" sz="1200" dirty="0">
                          <a:effectLst/>
                        </a:rPr>
                        <a:t>б</a:t>
                      </a:r>
                      <a:r>
                        <a:rPr lang="ru-RU" sz="1200" dirty="0">
                          <a:effectLst/>
                        </a:rPr>
                        <a:t>.)</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30 </a:t>
                      </a:r>
                      <a:r>
                        <a:rPr lang="ru-RU" sz="1100" dirty="0" err="1">
                          <a:effectLst/>
                        </a:rPr>
                        <a:t>мс</a:t>
                      </a:r>
                      <a:r>
                        <a:rPr lang="ru-RU" sz="1100" dirty="0">
                          <a:effectLst/>
                        </a:rPr>
                        <a:t> </a:t>
                      </a:r>
                      <a:r>
                        <a:rPr lang="kk-KZ" sz="1100" dirty="0">
                          <a:effectLst/>
                        </a:rPr>
                        <a:t> - </a:t>
                      </a:r>
                      <a:r>
                        <a:rPr lang="ru-RU" sz="1100" dirty="0">
                          <a:effectLst/>
                        </a:rPr>
                        <a:t>2 с</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0,5-30 </a:t>
                      </a:r>
                      <a:r>
                        <a:rPr lang="ru-RU" sz="1100" dirty="0" err="1">
                          <a:effectLst/>
                        </a:rPr>
                        <a:t>гц</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Электроэнцефалограмма (ЭЭГ)</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3"/>
                  </a:ext>
                </a:extLst>
              </a:tr>
              <a:tr h="314602">
                <a:tc vMerge="1">
                  <a:txBody>
                    <a:bodyPr/>
                    <a:lstStyle/>
                    <a:p>
                      <a:endParaRPr lang="ru-RU"/>
                    </a:p>
                  </a:txBody>
                  <a:tcPr/>
                </a:tc>
                <a:tc>
                  <a:txBody>
                    <a:bodyPr/>
                    <a:lstStyle/>
                    <a:p>
                      <a:pPr>
                        <a:lnSpc>
                          <a:spcPct val="115000"/>
                        </a:lnSpc>
                        <a:spcAft>
                          <a:spcPts val="0"/>
                        </a:spcAft>
                      </a:pPr>
                      <a:r>
                        <a:rPr lang="ru-RU" sz="1200" dirty="0">
                          <a:effectLst/>
                        </a:rPr>
                        <a:t>Секунд</a:t>
                      </a:r>
                      <a:r>
                        <a:rPr lang="kk-KZ" sz="1200" dirty="0">
                          <a:effectLst/>
                        </a:rPr>
                        <a:t>тық толқындар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1 с </a:t>
                      </a:r>
                      <a:r>
                        <a:rPr lang="kk-KZ" sz="1100" dirty="0">
                          <a:effectLst/>
                        </a:rPr>
                        <a:t>-</a:t>
                      </a:r>
                      <a:r>
                        <a:rPr lang="ru-RU" sz="1100" dirty="0">
                          <a:effectLst/>
                        </a:rPr>
                        <a:t> 1 мин</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a:effectLst/>
                        </a:rPr>
                        <a:t>1-0.02 гц</a:t>
                      </a:r>
                      <a:endParaRPr lang="ru-RU" sz="110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err="1">
                          <a:effectLst/>
                        </a:rPr>
                        <a:t>ЭЭГ,электрокардиограмма</a:t>
                      </a:r>
                      <a:r>
                        <a:rPr lang="ru-RU" sz="1100" dirty="0">
                          <a:effectLst/>
                        </a:rPr>
                        <a:t> (ЭКГ)</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4"/>
                  </a:ext>
                </a:extLst>
              </a:tr>
              <a:tr h="360083">
                <a:tc vMerge="1">
                  <a:txBody>
                    <a:bodyPr/>
                    <a:lstStyle/>
                    <a:p>
                      <a:endParaRPr lang="ru-RU"/>
                    </a:p>
                  </a:txBody>
                  <a:tcPr/>
                </a:tc>
                <a:tc>
                  <a:txBody>
                    <a:bodyPr/>
                    <a:lstStyle/>
                    <a:p>
                      <a:pPr>
                        <a:lnSpc>
                          <a:spcPct val="115000"/>
                        </a:lnSpc>
                        <a:spcAft>
                          <a:spcPts val="0"/>
                        </a:spcAft>
                      </a:pPr>
                      <a:r>
                        <a:rPr lang="ru-RU" sz="1200" dirty="0">
                          <a:effectLst/>
                        </a:rPr>
                        <a:t>Минут</a:t>
                      </a:r>
                      <a:r>
                        <a:rPr lang="kk-KZ" sz="1200" dirty="0">
                          <a:effectLst/>
                        </a:rPr>
                        <a:t>тық толқындар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30 мин</a:t>
                      </a:r>
                      <a:r>
                        <a:rPr lang="kk-KZ" sz="1100" dirty="0">
                          <a:effectLst/>
                        </a:rPr>
                        <a:t>-қа дейін</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a:effectLst/>
                        </a:rPr>
                        <a:t>1-30 мин</a:t>
                      </a:r>
                      <a:r>
                        <a:rPr lang="kk-KZ" sz="1100">
                          <a:effectLst/>
                        </a:rPr>
                        <a:t> аралығында 1 цикл</a:t>
                      </a:r>
                      <a:endParaRPr lang="ru-RU" sz="110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ЭЭГ, </a:t>
                      </a:r>
                      <a:r>
                        <a:rPr lang="kk-KZ" sz="1100" dirty="0">
                          <a:effectLst/>
                        </a:rPr>
                        <a:t>тыныс алу</a:t>
                      </a:r>
                      <a:r>
                        <a:rPr lang="ru-RU" sz="1100" dirty="0">
                          <a:effectLst/>
                        </a:rPr>
                        <a:t>, </a:t>
                      </a:r>
                      <a:r>
                        <a:rPr lang="kk-KZ" sz="1100" dirty="0">
                          <a:effectLst/>
                        </a:rPr>
                        <a:t>ішектегі </a:t>
                      </a:r>
                      <a:r>
                        <a:rPr lang="ru-RU" sz="1100" dirty="0">
                          <a:effectLst/>
                        </a:rPr>
                        <a:t>перистальтика </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5"/>
                  </a:ext>
                </a:extLst>
              </a:tr>
              <a:tr h="781593">
                <a:tc rowSpan="4">
                  <a:txBody>
                    <a:bodyPr/>
                    <a:lstStyle/>
                    <a:p>
                      <a:pPr>
                        <a:lnSpc>
                          <a:spcPct val="115000"/>
                        </a:lnSpc>
                        <a:spcAft>
                          <a:spcPts val="0"/>
                        </a:spcAft>
                      </a:pPr>
                      <a:r>
                        <a:rPr lang="kk-KZ" sz="1400" dirty="0">
                          <a:effectLst/>
                        </a:rPr>
                        <a:t>Орташа </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err="1">
                          <a:effectLst/>
                        </a:rPr>
                        <a:t>Ультрадиан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30 мин</a:t>
                      </a:r>
                      <a:r>
                        <a:rPr lang="kk-KZ" sz="1100" dirty="0">
                          <a:effectLst/>
                        </a:rPr>
                        <a:t> астам</a:t>
                      </a:r>
                      <a:r>
                        <a:rPr lang="ru-RU" sz="1100" dirty="0">
                          <a:effectLst/>
                        </a:rPr>
                        <a:t>, 20</a:t>
                      </a:r>
                      <a:r>
                        <a:rPr lang="kk-KZ" sz="1100" dirty="0">
                          <a:effectLst/>
                        </a:rPr>
                        <a:t>сағ төмен</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20 </a:t>
                      </a:r>
                      <a:r>
                        <a:rPr lang="kk-KZ" sz="1100" dirty="0">
                          <a:effectLst/>
                        </a:rPr>
                        <a:t>сағатта 1 циклдан астам</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Қандағы, несептегі т.б. негізгі компоненттерінің тербелуінің метаболитикалық процестері, секреция процестері</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6"/>
                  </a:ext>
                </a:extLst>
              </a:tr>
              <a:tr h="349799">
                <a:tc vMerge="1">
                  <a:txBody>
                    <a:bodyPr/>
                    <a:lstStyle/>
                    <a:p>
                      <a:endParaRPr lang="ru-RU"/>
                    </a:p>
                  </a:txBody>
                  <a:tcPr/>
                </a:tc>
                <a:tc>
                  <a:txBody>
                    <a:bodyPr/>
                    <a:lstStyle/>
                    <a:p>
                      <a:pPr>
                        <a:lnSpc>
                          <a:spcPct val="115000"/>
                        </a:lnSpc>
                        <a:spcAft>
                          <a:spcPts val="0"/>
                        </a:spcAft>
                      </a:pPr>
                      <a:r>
                        <a:rPr lang="ru-RU" sz="1200" dirty="0">
                          <a:effectLst/>
                        </a:rPr>
                        <a:t>Циркадиан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20-28</a:t>
                      </a:r>
                      <a:r>
                        <a:rPr lang="kk-KZ" sz="1100" dirty="0">
                          <a:effectLst/>
                        </a:rPr>
                        <a:t>сағ</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Тәулікте шамамен</a:t>
                      </a:r>
                      <a:r>
                        <a:rPr lang="ru-RU" sz="1100" dirty="0">
                          <a:effectLst/>
                        </a:rPr>
                        <a:t> 1 цикл</a:t>
                      </a:r>
                      <a:endParaRPr lang="ru-RU" sz="1100" dirty="0">
                        <a:effectLst/>
                        <a:latin typeface="Times New Roman" pitchFamily="18" charset="0"/>
                        <a:ea typeface="Calibri"/>
                        <a:cs typeface="Times New Roman" pitchFamily="18" charset="0"/>
                      </a:endParaRPr>
                    </a:p>
                  </a:txBody>
                  <a:tcPr marL="5178" marR="5178" marT="5179" marB="5179" anchor="ctr"/>
                </a:tc>
                <a:tc rowSpan="3">
                  <a:txBody>
                    <a:bodyPr/>
                    <a:lstStyle/>
                    <a:p>
                      <a:pPr>
                        <a:lnSpc>
                          <a:spcPct val="115000"/>
                        </a:lnSpc>
                        <a:spcAft>
                          <a:spcPts val="0"/>
                        </a:spcAft>
                      </a:pPr>
                      <a:r>
                        <a:rPr lang="kk-KZ" sz="1100" dirty="0">
                          <a:effectLst/>
                        </a:rPr>
                        <a:t>Ұйықтау-сергек циклы</a:t>
                      </a:r>
                      <a:endParaRPr lang="ru-RU" sz="1100" dirty="0">
                        <a:effectLst/>
                      </a:endParaRPr>
                    </a:p>
                    <a:p>
                      <a:pPr>
                        <a:lnSpc>
                          <a:spcPct val="115000"/>
                        </a:lnSpc>
                        <a:spcAft>
                          <a:spcPts val="0"/>
                        </a:spcAft>
                      </a:pPr>
                      <a:r>
                        <a:rPr lang="kk-KZ" sz="1100" dirty="0">
                          <a:effectLst/>
                        </a:rPr>
                        <a:t>Температураның, артериялық қысымның, клетка бөлінуінің жиілігі ырғақты өзгеруі – ағзаның барлық функциясының өзгеруі</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07"/>
                  </a:ext>
                </a:extLst>
              </a:tr>
              <a:tr h="345154">
                <a:tc vMerge="1">
                  <a:txBody>
                    <a:bodyPr/>
                    <a:lstStyle/>
                    <a:p>
                      <a:endParaRPr lang="ru-RU"/>
                    </a:p>
                  </a:txBody>
                  <a:tcPr/>
                </a:tc>
                <a:tc>
                  <a:txBody>
                    <a:bodyPr/>
                    <a:lstStyle/>
                    <a:p>
                      <a:pPr>
                        <a:lnSpc>
                          <a:spcPct val="115000"/>
                        </a:lnSpc>
                        <a:spcAft>
                          <a:spcPts val="0"/>
                        </a:spcAft>
                      </a:pPr>
                      <a:r>
                        <a:rPr lang="ru-RU" sz="1200" dirty="0" err="1">
                          <a:effectLst/>
                        </a:rPr>
                        <a:t>Инфрадиан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28 </a:t>
                      </a:r>
                      <a:r>
                        <a:rPr lang="kk-KZ" sz="1100" dirty="0">
                          <a:effectLst/>
                        </a:rPr>
                        <a:t>сағ жоғары</a:t>
                      </a:r>
                      <a:r>
                        <a:rPr lang="ru-RU" sz="1100" dirty="0">
                          <a:effectLst/>
                        </a:rPr>
                        <a:t>.</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30 </a:t>
                      </a:r>
                      <a:r>
                        <a:rPr lang="kk-KZ" sz="1100" dirty="0">
                          <a:effectLst/>
                        </a:rPr>
                        <a:t>сағ</a:t>
                      </a:r>
                      <a:r>
                        <a:rPr lang="ru-RU" sz="1100" dirty="0">
                          <a:effectLst/>
                        </a:rPr>
                        <a:t> -5 </a:t>
                      </a:r>
                      <a:r>
                        <a:rPr lang="kk-KZ" sz="1100" dirty="0">
                          <a:effectLst/>
                        </a:rPr>
                        <a:t>күнде 1 цикл</a:t>
                      </a:r>
                      <a:endParaRPr lang="ru-RU" sz="11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a16="http://schemas.microsoft.com/office/drawing/2014/main" val="10008"/>
                  </a:ext>
                </a:extLst>
              </a:tr>
              <a:tr h="459681">
                <a:tc vMerge="1">
                  <a:txBody>
                    <a:bodyPr/>
                    <a:lstStyle/>
                    <a:p>
                      <a:endParaRPr lang="ru-RU"/>
                    </a:p>
                  </a:txBody>
                  <a:tcPr/>
                </a:tc>
                <a:tc>
                  <a:txBody>
                    <a:bodyPr/>
                    <a:lstStyle/>
                    <a:p>
                      <a:pPr>
                        <a:lnSpc>
                          <a:spcPct val="115000"/>
                        </a:lnSpc>
                        <a:spcAft>
                          <a:spcPts val="0"/>
                        </a:spcAft>
                      </a:pPr>
                      <a:r>
                        <a:rPr lang="ru-RU" sz="1200" dirty="0" err="1">
                          <a:effectLst/>
                        </a:rPr>
                        <a:t>Циркасептидиан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Шамамен 1 апта </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7 </a:t>
                      </a:r>
                      <a:r>
                        <a:rPr lang="kk-KZ" sz="1100" dirty="0">
                          <a:effectLst/>
                        </a:rPr>
                        <a:t>күнде 1 цикл</a:t>
                      </a:r>
                      <a:endParaRPr lang="ru-RU" sz="11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a16="http://schemas.microsoft.com/office/drawing/2014/main" val="10009"/>
                  </a:ext>
                </a:extLst>
              </a:tr>
              <a:tr h="335221">
                <a:tc rowSpan="4">
                  <a:txBody>
                    <a:bodyPr/>
                    <a:lstStyle/>
                    <a:p>
                      <a:pPr>
                        <a:lnSpc>
                          <a:spcPct val="115000"/>
                        </a:lnSpc>
                        <a:spcAft>
                          <a:spcPts val="0"/>
                        </a:spcAft>
                      </a:pPr>
                      <a:r>
                        <a:rPr lang="kk-KZ" sz="1400" dirty="0">
                          <a:effectLst/>
                        </a:rPr>
                        <a:t>Төмен</a:t>
                      </a:r>
                      <a:endParaRPr lang="ru-RU" sz="1400" dirty="0">
                        <a:effectLst/>
                      </a:endParaRPr>
                    </a:p>
                    <a:p>
                      <a:pPr>
                        <a:lnSpc>
                          <a:spcPct val="115000"/>
                        </a:lnSpc>
                        <a:spcAft>
                          <a:spcPts val="0"/>
                        </a:spcAft>
                      </a:pPr>
                      <a:r>
                        <a:rPr lang="kk-KZ" sz="1400" dirty="0">
                          <a:effectLst/>
                        </a:rPr>
                        <a:t>жиілікті</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err="1">
                          <a:effectLst/>
                        </a:rPr>
                        <a:t>Циркавигинтидиан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шамамен</a:t>
                      </a:r>
                      <a:r>
                        <a:rPr lang="ru-RU" sz="1100" dirty="0">
                          <a:effectLst/>
                        </a:rPr>
                        <a:t> 20</a:t>
                      </a:r>
                      <a:r>
                        <a:rPr lang="kk-KZ" sz="1100" dirty="0">
                          <a:effectLst/>
                        </a:rPr>
                        <a:t>күн </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3 күнде 1 цикл</a:t>
                      </a:r>
                      <a:endParaRPr lang="ru-RU" sz="1100" dirty="0">
                        <a:effectLst/>
                        <a:latin typeface="Times New Roman" pitchFamily="18" charset="0"/>
                        <a:ea typeface="Calibri"/>
                        <a:cs typeface="Times New Roman" pitchFamily="18" charset="0"/>
                      </a:endParaRPr>
                    </a:p>
                  </a:txBody>
                  <a:tcPr marL="5178" marR="5178" marT="5179" marB="5179" anchor="ctr"/>
                </a:tc>
                <a:tc rowSpan="2">
                  <a:txBody>
                    <a:bodyPr/>
                    <a:lstStyle/>
                    <a:p>
                      <a:pPr>
                        <a:lnSpc>
                          <a:spcPct val="115000"/>
                        </a:lnSpc>
                        <a:spcAft>
                          <a:spcPts val="0"/>
                        </a:spcAft>
                      </a:pPr>
                      <a:r>
                        <a:rPr lang="ru-RU" sz="1100" dirty="0" err="1">
                          <a:effectLst/>
                        </a:rPr>
                        <a:t>Эндокрин</a:t>
                      </a:r>
                      <a:r>
                        <a:rPr lang="kk-KZ" sz="1100" dirty="0">
                          <a:effectLst/>
                        </a:rPr>
                        <a:t>ді</a:t>
                      </a:r>
                      <a:r>
                        <a:rPr lang="ru-RU" sz="1100" dirty="0">
                          <a:effectLst/>
                        </a:rPr>
                        <a:t> (</a:t>
                      </a:r>
                      <a:r>
                        <a:rPr lang="ru-RU" sz="1100" dirty="0" err="1">
                          <a:effectLst/>
                        </a:rPr>
                        <a:t>менструаль</a:t>
                      </a:r>
                      <a:r>
                        <a:rPr lang="kk-KZ" sz="1100" dirty="0">
                          <a:effectLst/>
                        </a:rPr>
                        <a:t>ды </a:t>
                      </a:r>
                      <a:r>
                        <a:rPr lang="ru-RU" sz="1100" dirty="0">
                          <a:effectLst/>
                        </a:rPr>
                        <a:t>цикл) </a:t>
                      </a:r>
                      <a:r>
                        <a:rPr lang="kk-KZ" sz="1100" dirty="0">
                          <a:effectLst/>
                        </a:rPr>
                        <a:t>және</a:t>
                      </a:r>
                      <a:r>
                        <a:rPr lang="ru-RU" sz="1100" dirty="0">
                          <a:effectLst/>
                        </a:rPr>
                        <a:t> </a:t>
                      </a:r>
                      <a:r>
                        <a:rPr lang="ru-RU" sz="1100" dirty="0" err="1">
                          <a:effectLst/>
                        </a:rPr>
                        <a:t>метаболи</a:t>
                      </a:r>
                      <a:r>
                        <a:rPr lang="kk-KZ" sz="1100" dirty="0">
                          <a:effectLst/>
                        </a:rPr>
                        <a:t>тикалық</a:t>
                      </a:r>
                      <a:r>
                        <a:rPr lang="ru-RU" sz="1100" dirty="0">
                          <a:effectLst/>
                        </a:rPr>
                        <a:t> </a:t>
                      </a:r>
                      <a:r>
                        <a:rPr lang="ru-RU" sz="1100" dirty="0" err="1">
                          <a:effectLst/>
                        </a:rPr>
                        <a:t>процес</a:t>
                      </a:r>
                      <a:r>
                        <a:rPr lang="kk-KZ" sz="1100" dirty="0">
                          <a:effectLst/>
                        </a:rPr>
                        <a:t>тер</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10"/>
                  </a:ext>
                </a:extLst>
              </a:tr>
              <a:tr h="360083">
                <a:tc vMerge="1">
                  <a:txBody>
                    <a:bodyPr/>
                    <a:lstStyle/>
                    <a:p>
                      <a:endParaRPr lang="ru-RU"/>
                    </a:p>
                  </a:txBody>
                  <a:tcPr/>
                </a:tc>
                <a:tc>
                  <a:txBody>
                    <a:bodyPr/>
                    <a:lstStyle/>
                    <a:p>
                      <a:pPr>
                        <a:lnSpc>
                          <a:spcPct val="115000"/>
                        </a:lnSpc>
                        <a:spcAft>
                          <a:spcPts val="0"/>
                        </a:spcAft>
                      </a:pPr>
                      <a:r>
                        <a:rPr lang="ru-RU" sz="1200" dirty="0" err="1">
                          <a:effectLst/>
                        </a:rPr>
                        <a:t>Циркатригинтидиан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шамамен</a:t>
                      </a:r>
                      <a:r>
                        <a:rPr lang="ru-RU" sz="1100" dirty="0">
                          <a:effectLst/>
                        </a:rPr>
                        <a:t> 1 </a:t>
                      </a:r>
                      <a:r>
                        <a:rPr lang="kk-KZ" sz="1100" dirty="0">
                          <a:effectLst/>
                        </a:rPr>
                        <a:t>ай</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28 – 32 </a:t>
                      </a:r>
                      <a:r>
                        <a:rPr lang="kk-KZ" sz="1100" dirty="0">
                          <a:effectLst/>
                        </a:rPr>
                        <a:t>күндерде 1 цикл</a:t>
                      </a:r>
                      <a:endParaRPr lang="ru-RU" sz="11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a16="http://schemas.microsoft.com/office/drawing/2014/main" val="10011"/>
                  </a:ext>
                </a:extLst>
              </a:tr>
              <a:tr h="355438">
                <a:tc vMerge="1">
                  <a:txBody>
                    <a:bodyPr/>
                    <a:lstStyle/>
                    <a:p>
                      <a:endParaRPr lang="ru-RU"/>
                    </a:p>
                  </a:txBody>
                  <a:tcPr/>
                </a:tc>
                <a:tc>
                  <a:txBody>
                    <a:bodyPr/>
                    <a:lstStyle/>
                    <a:p>
                      <a:pPr>
                        <a:lnSpc>
                          <a:spcPct val="115000"/>
                        </a:lnSpc>
                        <a:spcAft>
                          <a:spcPts val="0"/>
                        </a:spcAft>
                      </a:pPr>
                      <a:r>
                        <a:rPr lang="ru-RU" sz="1200" dirty="0" err="1">
                          <a:effectLst/>
                        </a:rPr>
                        <a:t>Циркануаль</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шамамен</a:t>
                      </a:r>
                      <a:r>
                        <a:rPr lang="ru-RU" sz="1100" dirty="0">
                          <a:effectLst/>
                        </a:rPr>
                        <a:t> 1 </a:t>
                      </a:r>
                      <a:r>
                        <a:rPr lang="kk-KZ" sz="1100" dirty="0">
                          <a:effectLst/>
                        </a:rPr>
                        <a:t>жыл</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Жылына 1 </a:t>
                      </a:r>
                      <a:r>
                        <a:rPr lang="ru-RU" sz="1100" dirty="0">
                          <a:effectLst/>
                        </a:rPr>
                        <a:t> цикл</a:t>
                      </a:r>
                      <a:endParaRPr lang="ru-RU" sz="1100" dirty="0">
                        <a:effectLst/>
                        <a:latin typeface="Times New Roman" pitchFamily="18" charset="0"/>
                        <a:ea typeface="Calibri"/>
                        <a:cs typeface="Times New Roman" pitchFamily="18" charset="0"/>
                      </a:endParaRPr>
                    </a:p>
                  </a:txBody>
                  <a:tcPr marL="5178" marR="5178" marT="5179" marB="5179" anchor="ctr"/>
                </a:tc>
                <a:tc rowSpan="2">
                  <a:txBody>
                    <a:bodyPr/>
                    <a:lstStyle/>
                    <a:p>
                      <a:pPr>
                        <a:lnSpc>
                          <a:spcPct val="115000"/>
                        </a:lnSpc>
                        <a:spcAft>
                          <a:spcPts val="0"/>
                        </a:spcAft>
                      </a:pPr>
                      <a:r>
                        <a:rPr lang="kk-KZ" sz="1100" dirty="0">
                          <a:effectLst/>
                        </a:rPr>
                        <a:t>Баяулатылған  метаболитикалық және эндокринді процестер және ағзаның басқа да функциялары</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12"/>
                  </a:ext>
                </a:extLst>
              </a:tr>
              <a:tr h="314445">
                <a:tc vMerge="1">
                  <a:txBody>
                    <a:bodyPr/>
                    <a:lstStyle/>
                    <a:p>
                      <a:endParaRPr lang="ru-RU"/>
                    </a:p>
                  </a:txBody>
                  <a:tcPr/>
                </a:tc>
                <a:tc>
                  <a:txBody>
                    <a:bodyPr/>
                    <a:lstStyle/>
                    <a:p>
                      <a:pPr>
                        <a:lnSpc>
                          <a:spcPct val="115000"/>
                        </a:lnSpc>
                        <a:spcAft>
                          <a:spcPts val="0"/>
                        </a:spcAft>
                      </a:pPr>
                      <a:r>
                        <a:rPr lang="kk-KZ" sz="1200" dirty="0">
                          <a:effectLst/>
                        </a:rPr>
                        <a:t>Көпжылдық </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a:effectLst/>
                        </a:rPr>
                        <a:t>1.5 </a:t>
                      </a:r>
                      <a:r>
                        <a:rPr lang="kk-KZ" sz="1100" dirty="0">
                          <a:effectLst/>
                        </a:rPr>
                        <a:t>– бірнеше жыл</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Бірнеше жылда </a:t>
                      </a:r>
                      <a:r>
                        <a:rPr lang="ru-RU" sz="1100" dirty="0">
                          <a:effectLst/>
                        </a:rPr>
                        <a:t>1 цикл </a:t>
                      </a:r>
                      <a:endParaRPr lang="ru-RU" sz="11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a16="http://schemas.microsoft.com/office/drawing/2014/main" val="10013"/>
                  </a:ext>
                </a:extLst>
              </a:tr>
              <a:tr h="444661">
                <a:tc>
                  <a:txBody>
                    <a:bodyPr/>
                    <a:lstStyle/>
                    <a:p>
                      <a:pPr>
                        <a:lnSpc>
                          <a:spcPct val="115000"/>
                        </a:lnSpc>
                        <a:spcAft>
                          <a:spcPts val="0"/>
                        </a:spcAft>
                      </a:pPr>
                      <a:r>
                        <a:rPr lang="kk-KZ" sz="1400" dirty="0">
                          <a:effectLst/>
                        </a:rPr>
                        <a:t>өтебаяу</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Мега</a:t>
                      </a:r>
                      <a:r>
                        <a:rPr lang="kk-KZ" sz="1200" dirty="0">
                          <a:effectLst/>
                        </a:rPr>
                        <a:t>ырғақтар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Ондаған және көп ондаған жылдар</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100" dirty="0">
                          <a:effectLst/>
                        </a:rPr>
                        <a:t>Ондаған жылда </a:t>
                      </a:r>
                      <a:r>
                        <a:rPr lang="ru-RU" sz="1100" dirty="0">
                          <a:effectLst/>
                        </a:rPr>
                        <a:t>1 цикл </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100" dirty="0" err="1">
                          <a:effectLst/>
                        </a:rPr>
                        <a:t>мультииндивидуаль</a:t>
                      </a:r>
                      <a:r>
                        <a:rPr lang="kk-KZ" sz="1100" dirty="0">
                          <a:effectLst/>
                        </a:rPr>
                        <a:t>ды жүйелердегі ырғақтар</a:t>
                      </a:r>
                      <a:r>
                        <a:rPr lang="ru-RU" sz="1100" dirty="0">
                          <a:effectLst/>
                        </a:rPr>
                        <a:t>. </a:t>
                      </a:r>
                      <a:r>
                        <a:rPr lang="ru-RU" sz="1100" dirty="0" err="1">
                          <a:effectLst/>
                        </a:rPr>
                        <a:t>Эпидеми</a:t>
                      </a:r>
                      <a:r>
                        <a:rPr lang="kk-KZ" sz="1100" dirty="0">
                          <a:effectLst/>
                        </a:rPr>
                        <a:t>я</a:t>
                      </a:r>
                      <a:endParaRPr lang="ru-RU" sz="11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a16="http://schemas.microsoft.com/office/drawing/2014/main" val="10014"/>
                  </a:ext>
                </a:extLst>
              </a:tr>
            </a:tbl>
          </a:graphicData>
        </a:graphic>
      </p:graphicFrame>
      <p:sp>
        <p:nvSpPr>
          <p:cNvPr id="38995" name="Номер слайда 3">
            <a:extLst>
              <a:ext uri="{FF2B5EF4-FFF2-40B4-BE49-F238E27FC236}">
                <a16:creationId xmlns:a16="http://schemas.microsoft.com/office/drawing/2014/main" id="{AE24D222-AEFB-4589-8838-E18747419D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FD36E3-AA81-49FF-8B1B-30DFE670E16C}" type="slidenum">
              <a:rPr lang="ru-RU" altLang="ru-RU" sz="1200" smtClean="0">
                <a:solidFill>
                  <a:srgbClr val="898989"/>
                </a:solidFill>
                <a:latin typeface="Arial" panose="020B0604020202020204" pitchFamily="34" charset="0"/>
              </a:rPr>
              <a:pPr>
                <a:spcBef>
                  <a:spcPct val="0"/>
                </a:spcBef>
                <a:buFontTx/>
                <a:buNone/>
              </a:pPr>
              <a:t>28</a:t>
            </a:fld>
            <a:endParaRPr lang="ru-RU" altLang="ru-RU"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58549A7B-F875-4CB4-B61E-A9F82F26603D}"/>
              </a:ext>
            </a:extLst>
          </p:cNvPr>
          <p:cNvGraphicFramePr>
            <a:graphicFrameLocks noGrp="1"/>
          </p:cNvGraphicFramePr>
          <p:nvPr>
            <p:ph idx="1"/>
          </p:nvPr>
        </p:nvGraphicFramePr>
        <p:xfrm>
          <a:off x="107950" y="188913"/>
          <a:ext cx="8856664" cy="5980112"/>
        </p:xfrm>
        <a:graphic>
          <a:graphicData uri="http://schemas.openxmlformats.org/drawingml/2006/table">
            <a:tbl>
              <a:tblPr firstRow="1" firstCol="1" bandRow="1">
                <a:tableStyleId>{5DA37D80-6434-44D0-A028-1B22A696006F}</a:tableStyleId>
              </a:tblPr>
              <a:tblGrid>
                <a:gridCol w="1224091">
                  <a:extLst>
                    <a:ext uri="{9D8B030D-6E8A-4147-A177-3AD203B41FA5}">
                      <a16:colId xmlns:a16="http://schemas.microsoft.com/office/drawing/2014/main" val="20000"/>
                    </a:ext>
                  </a:extLst>
                </a:gridCol>
                <a:gridCol w="1368102">
                  <a:extLst>
                    <a:ext uri="{9D8B030D-6E8A-4147-A177-3AD203B41FA5}">
                      <a16:colId xmlns:a16="http://schemas.microsoft.com/office/drawing/2014/main" val="20001"/>
                    </a:ext>
                  </a:extLst>
                </a:gridCol>
                <a:gridCol w="2134948">
                  <a:extLst>
                    <a:ext uri="{9D8B030D-6E8A-4147-A177-3AD203B41FA5}">
                      <a16:colId xmlns:a16="http://schemas.microsoft.com/office/drawing/2014/main" val="20002"/>
                    </a:ext>
                  </a:extLst>
                </a:gridCol>
                <a:gridCol w="1310170">
                  <a:extLst>
                    <a:ext uri="{9D8B030D-6E8A-4147-A177-3AD203B41FA5}">
                      <a16:colId xmlns:a16="http://schemas.microsoft.com/office/drawing/2014/main" val="20003"/>
                    </a:ext>
                  </a:extLst>
                </a:gridCol>
                <a:gridCol w="2819353">
                  <a:extLst>
                    <a:ext uri="{9D8B030D-6E8A-4147-A177-3AD203B41FA5}">
                      <a16:colId xmlns:a16="http://schemas.microsoft.com/office/drawing/2014/main" val="20004"/>
                    </a:ext>
                  </a:extLst>
                </a:gridCol>
              </a:tblGrid>
              <a:tr h="2963011">
                <a:tc rowSpan="2">
                  <a:txBody>
                    <a:bodyPr/>
                    <a:lstStyle/>
                    <a:p>
                      <a:pPr>
                        <a:lnSpc>
                          <a:spcPct val="115000"/>
                        </a:lnSpc>
                        <a:spcAft>
                          <a:spcPts val="0"/>
                        </a:spcAft>
                      </a:pPr>
                      <a:r>
                        <a:rPr lang="ru-RU" sz="1400" b="0" dirty="0" err="1">
                          <a:effectLst/>
                          <a:latin typeface="Times New Roman" pitchFamily="18" charset="0"/>
                          <a:cs typeface="Times New Roman" pitchFamily="18" charset="0"/>
                        </a:rPr>
                        <a:t>Атқаратын</a:t>
                      </a:r>
                      <a:r>
                        <a:rPr lang="en-US" sz="1400" b="0" dirty="0">
                          <a:effectLst/>
                          <a:latin typeface="Times New Roman" pitchFamily="18" charset="0"/>
                          <a:cs typeface="Times New Roman" pitchFamily="18" charset="0"/>
                        </a:rPr>
                        <a:t> </a:t>
                      </a:r>
                      <a:r>
                        <a:rPr lang="en-US" sz="1400" b="0" dirty="0" err="1">
                          <a:effectLst/>
                          <a:latin typeface="Times New Roman" pitchFamily="18" charset="0"/>
                          <a:cs typeface="Times New Roman" pitchFamily="18" charset="0"/>
                        </a:rPr>
                        <a:t>қызметіне</a:t>
                      </a:r>
                      <a:r>
                        <a:rPr lang="en-US" sz="1400" b="0" dirty="0">
                          <a:effectLst/>
                          <a:latin typeface="Times New Roman" pitchFamily="18" charset="0"/>
                          <a:cs typeface="Times New Roman" pitchFamily="18" charset="0"/>
                        </a:rPr>
                        <a:t> </a:t>
                      </a:r>
                      <a:r>
                        <a:rPr lang="en-US" sz="1400" b="0" dirty="0" err="1">
                          <a:effectLst/>
                          <a:latin typeface="Times New Roman" pitchFamily="18" charset="0"/>
                          <a:cs typeface="Times New Roman" pitchFamily="18" charset="0"/>
                        </a:rPr>
                        <a:t>қарай</a:t>
                      </a:r>
                      <a:endParaRPr lang="ru-RU" sz="1400" b="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1" dirty="0" err="1">
                          <a:solidFill>
                            <a:srgbClr val="C00000"/>
                          </a:solidFill>
                          <a:effectLst/>
                          <a:latin typeface="Times New Roman" pitchFamily="18" charset="0"/>
                          <a:cs typeface="Times New Roman" pitchFamily="18" charset="0"/>
                        </a:rPr>
                        <a:t>Бірінші</a:t>
                      </a:r>
                      <a:r>
                        <a:rPr lang="en-US" sz="1400" b="1" dirty="0">
                          <a:solidFill>
                            <a:srgbClr val="C00000"/>
                          </a:solidFill>
                          <a:effectLst/>
                          <a:latin typeface="Times New Roman" pitchFamily="18" charset="0"/>
                          <a:cs typeface="Times New Roman" pitchFamily="18" charset="0"/>
                        </a:rPr>
                        <a:t> </a:t>
                      </a:r>
                      <a:r>
                        <a:rPr lang="en-US" sz="1400" b="1" dirty="0" err="1">
                          <a:solidFill>
                            <a:srgbClr val="C00000"/>
                          </a:solidFill>
                          <a:effectLst/>
                          <a:latin typeface="Times New Roman" pitchFamily="18" charset="0"/>
                          <a:cs typeface="Times New Roman" pitchFamily="18" charset="0"/>
                        </a:rPr>
                        <a:t>тобына</a:t>
                      </a:r>
                      <a:endParaRPr lang="ru-RU" sz="1400" b="1" dirty="0">
                        <a:solidFill>
                          <a:srgbClr val="C00000"/>
                        </a:solidFill>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0" dirty="0" err="1">
                          <a:effectLst/>
                          <a:latin typeface="Times New Roman" pitchFamily="18" charset="0"/>
                          <a:cs typeface="Times New Roman" pitchFamily="18" charset="0"/>
                        </a:rPr>
                        <a:t>секундтық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бөліктерден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сағатқа</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дейін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тербелетін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периодтағы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әртүрлі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функциональды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ырғақтарды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топтастырады</a:t>
                      </a:r>
                      <a:endParaRPr lang="ru-RU" sz="1400" b="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0" dirty="0">
                          <a:effectLst/>
                          <a:latin typeface="Times New Roman" pitchFamily="18" charset="0"/>
                          <a:cs typeface="Times New Roman" pitchFamily="18" charset="0"/>
                        </a:rPr>
                        <a:t>клетка мен клетка </a:t>
                      </a:r>
                      <a:r>
                        <a:rPr lang="ru-RU" sz="1400" b="0" dirty="0" err="1">
                          <a:effectLst/>
                          <a:latin typeface="Times New Roman" pitchFamily="18" charset="0"/>
                          <a:cs typeface="Times New Roman" pitchFamily="18" charset="0"/>
                        </a:rPr>
                        <a:t>органелдерінде</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байқалады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және</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тіршілік</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ету</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түрлерінің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күнделікті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қажеттілігін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қамтамасыз</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етеді</a:t>
                      </a:r>
                      <a:r>
                        <a:rPr lang="ru-RU" sz="1400" b="0" dirty="0">
                          <a:effectLst/>
                          <a:latin typeface="Times New Roman" pitchFamily="18" charset="0"/>
                          <a:cs typeface="Times New Roman" pitchFamily="18" charset="0"/>
                        </a:rPr>
                        <a:t>.</a:t>
                      </a:r>
                      <a:endParaRPr lang="ru-RU" sz="1400" b="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0" dirty="0" err="1">
                          <a:effectLst/>
                          <a:latin typeface="Times New Roman" pitchFamily="18" charset="0"/>
                          <a:cs typeface="Times New Roman" pitchFamily="18" charset="0"/>
                        </a:rPr>
                        <a:t>молекуланың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периодты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конформациялық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өзгерістері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биохимиялық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циклдер</a:t>
                      </a:r>
                      <a:r>
                        <a:rPr lang="ru-RU" sz="1400" b="0" dirty="0">
                          <a:effectLst/>
                          <a:latin typeface="Times New Roman" pitchFamily="18" charset="0"/>
                          <a:cs typeface="Times New Roman" pitchFamily="18" charset="0"/>
                        </a:rPr>
                        <a:t>, нерв-</a:t>
                      </a:r>
                      <a:r>
                        <a:rPr lang="ru-RU" sz="1400" b="0" dirty="0" err="1">
                          <a:effectLst/>
                          <a:latin typeface="Times New Roman" pitchFamily="18" charset="0"/>
                          <a:cs typeface="Times New Roman" pitchFamily="18" charset="0"/>
                        </a:rPr>
                        <a:t>бұлшық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ет</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қозуының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ырғақтары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т.б</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жатады</a:t>
                      </a:r>
                      <a:r>
                        <a:rPr lang="ru-RU" sz="1400" b="0" dirty="0">
                          <a:effectLst/>
                          <a:latin typeface="Times New Roman" pitchFamily="18" charset="0"/>
                          <a:cs typeface="Times New Roman" pitchFamily="18" charset="0"/>
                        </a:rPr>
                        <a:t>.</a:t>
                      </a:r>
                      <a:endParaRPr lang="ru-RU" sz="1400" b="0" dirty="0">
                        <a:effectLst/>
                        <a:latin typeface="Times New Roman" pitchFamily="18" charset="0"/>
                        <a:ea typeface="Calibri"/>
                        <a:cs typeface="Times New Roman" pitchFamily="18" charset="0"/>
                      </a:endParaRPr>
                    </a:p>
                  </a:txBody>
                  <a:tcPr marL="59629" marR="59629" marT="0" marB="0"/>
                </a:tc>
                <a:extLst>
                  <a:ext uri="{0D108BD9-81ED-4DB2-BD59-A6C34878D82A}">
                    <a16:rowId xmlns:a16="http://schemas.microsoft.com/office/drawing/2014/main" val="10000"/>
                  </a:ext>
                </a:extLst>
              </a:tr>
              <a:tr h="3017101">
                <a:tc vMerge="1">
                  <a:txBody>
                    <a:bodyPr/>
                    <a:lstStyle/>
                    <a:p>
                      <a:endParaRPr lang="ru-RU"/>
                    </a:p>
                  </a:txBody>
                  <a:tcPr/>
                </a:tc>
                <a:tc>
                  <a:txBody>
                    <a:bodyPr/>
                    <a:lstStyle/>
                    <a:p>
                      <a:pPr>
                        <a:lnSpc>
                          <a:spcPct val="115000"/>
                        </a:lnSpc>
                        <a:spcAft>
                          <a:spcPts val="0"/>
                        </a:spcAft>
                      </a:pPr>
                      <a:r>
                        <a:rPr lang="en-US" sz="1400" b="1" dirty="0" err="1">
                          <a:solidFill>
                            <a:srgbClr val="C00000"/>
                          </a:solidFill>
                          <a:effectLst/>
                          <a:latin typeface="Times New Roman" pitchFamily="18" charset="0"/>
                          <a:cs typeface="Times New Roman" pitchFamily="18" charset="0"/>
                        </a:rPr>
                        <a:t>екінші</a:t>
                      </a:r>
                      <a:r>
                        <a:rPr lang="en-US" sz="1400" b="1" dirty="0">
                          <a:solidFill>
                            <a:srgbClr val="C00000"/>
                          </a:solidFill>
                          <a:effectLst/>
                          <a:latin typeface="Times New Roman" pitchFamily="18" charset="0"/>
                          <a:cs typeface="Times New Roman" pitchFamily="18" charset="0"/>
                        </a:rPr>
                        <a:t> </a:t>
                      </a:r>
                      <a:r>
                        <a:rPr lang="en-US" sz="1400" b="1" dirty="0" err="1">
                          <a:solidFill>
                            <a:srgbClr val="C00000"/>
                          </a:solidFill>
                          <a:effectLst/>
                          <a:latin typeface="Times New Roman" pitchFamily="18" charset="0"/>
                          <a:cs typeface="Times New Roman" pitchFamily="18" charset="0"/>
                        </a:rPr>
                        <a:t>тобы</a:t>
                      </a:r>
                      <a:r>
                        <a:rPr lang="kk-KZ" sz="1400" b="1" dirty="0">
                          <a:solidFill>
                            <a:srgbClr val="C00000"/>
                          </a:solidFill>
                          <a:effectLst/>
                          <a:latin typeface="Times New Roman" pitchFamily="18" charset="0"/>
                          <a:cs typeface="Times New Roman" pitchFamily="18" charset="0"/>
                        </a:rPr>
                        <a:t>на</a:t>
                      </a:r>
                      <a:endParaRPr lang="ru-RU" sz="1400" b="1" dirty="0">
                        <a:solidFill>
                          <a:srgbClr val="C00000"/>
                        </a:solidFill>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Жердің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айналуымен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байланысқан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сыртқы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ортадағы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периодты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құбылыстардың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уақытымен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сәйкес</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келеді</a:t>
                      </a:r>
                      <a:endParaRPr lang="ru-RU" sz="140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бейімделу</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процесіне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жататын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тәуліктік</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құйылу-қайту</a:t>
                      </a:r>
                      <a:r>
                        <a:rPr lang="ru-RU" sz="1400" dirty="0">
                          <a:effectLst/>
                          <a:latin typeface="Times New Roman" pitchFamily="18" charset="0"/>
                          <a:cs typeface="Times New Roman" pitchFamily="18" charset="0"/>
                        </a:rPr>
                        <a:t>, ай, </a:t>
                      </a:r>
                      <a:r>
                        <a:rPr lang="ru-RU" sz="1400" dirty="0" err="1">
                          <a:effectLst/>
                          <a:latin typeface="Times New Roman" pitchFamily="18" charset="0"/>
                          <a:cs typeface="Times New Roman" pitchFamily="18" charset="0"/>
                        </a:rPr>
                        <a:t>маусымдық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басқа</a:t>
                      </a:r>
                      <a:r>
                        <a:rPr lang="ru-RU" sz="1400" dirty="0">
                          <a:effectLst/>
                          <a:latin typeface="Times New Roman" pitchFamily="18" charset="0"/>
                          <a:cs typeface="Times New Roman" pitchFamily="18" charset="0"/>
                        </a:rPr>
                        <a:t> да </a:t>
                      </a:r>
                      <a:r>
                        <a:rPr lang="ru-RU" sz="1400" dirty="0" err="1">
                          <a:effectLst/>
                          <a:latin typeface="Times New Roman" pitchFamily="18" charset="0"/>
                          <a:cs typeface="Times New Roman" pitchFamily="18" charset="0"/>
                        </a:rPr>
                        <a:t>биологиялық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ырғақтар</a:t>
                      </a:r>
                      <a:endParaRPr lang="ru-RU" sz="140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Осыларға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байланысты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сыртқы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ортаның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өте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қолайлы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жағдайында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тірі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организмдердің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белсенділік</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фазасы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зат</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алмасудың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күшеюі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жүреді</a:t>
                      </a:r>
                      <a:r>
                        <a:rPr lang="ru-RU" sz="1400" dirty="0">
                          <a:effectLst/>
                          <a:latin typeface="Times New Roman" pitchFamily="18" charset="0"/>
                          <a:cs typeface="Times New Roman" pitchFamily="18" charset="0"/>
                        </a:rPr>
                        <a:t>, ал </a:t>
                      </a:r>
                      <a:r>
                        <a:rPr lang="ru-RU" sz="1400" dirty="0" err="1">
                          <a:effectLst/>
                          <a:latin typeface="Times New Roman" pitchFamily="18" charset="0"/>
                          <a:cs typeface="Times New Roman" pitchFamily="18" charset="0"/>
                        </a:rPr>
                        <a:t>тәуліктің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айдың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жылдың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қолайсыз</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уақыттарында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тіршіліктің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салыстырмалы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тыныштығы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биологиялық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жүйелердің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жалпы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арнайы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белсенділігінің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төмендеуі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байқалады</a:t>
                      </a:r>
                      <a:endParaRPr lang="ru-RU" sz="1400" dirty="0">
                        <a:effectLst/>
                        <a:latin typeface="Times New Roman" pitchFamily="18" charset="0"/>
                        <a:ea typeface="Calibri"/>
                        <a:cs typeface="Times New Roman" pitchFamily="18" charset="0"/>
                      </a:endParaRPr>
                    </a:p>
                  </a:txBody>
                  <a:tcPr marL="59629" marR="59629" marT="0" marB="0"/>
                </a:tc>
                <a:extLst>
                  <a:ext uri="{0D108BD9-81ED-4DB2-BD59-A6C34878D82A}">
                    <a16:rowId xmlns:a16="http://schemas.microsoft.com/office/drawing/2014/main" val="10001"/>
                  </a:ext>
                </a:extLst>
              </a:tr>
            </a:tbl>
          </a:graphicData>
        </a:graphic>
      </p:graphicFrame>
      <p:sp>
        <p:nvSpPr>
          <p:cNvPr id="39959" name="Номер слайда 3">
            <a:extLst>
              <a:ext uri="{FF2B5EF4-FFF2-40B4-BE49-F238E27FC236}">
                <a16:creationId xmlns:a16="http://schemas.microsoft.com/office/drawing/2014/main" id="{1704AF96-F05E-40B3-8EC1-1B927ED181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9B14EB-CE7C-405D-B5BB-F97173A9AB4A}" type="slidenum">
              <a:rPr lang="ru-RU" altLang="ru-RU" sz="1200" smtClean="0">
                <a:solidFill>
                  <a:srgbClr val="898989"/>
                </a:solidFill>
                <a:latin typeface="Arial" panose="020B0604020202020204" pitchFamily="34" charset="0"/>
              </a:rPr>
              <a:pPr>
                <a:spcBef>
                  <a:spcPct val="0"/>
                </a:spcBef>
                <a:buFontTx/>
                <a:buNone/>
              </a:pPr>
              <a:t>29</a:t>
            </a:fld>
            <a:endParaRPr lang="ru-RU" altLang="ru-RU"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ъект 2">
            <a:extLst>
              <a:ext uri="{FF2B5EF4-FFF2-40B4-BE49-F238E27FC236}">
                <a16:creationId xmlns:a16="http://schemas.microsoft.com/office/drawing/2014/main" id="{B1D3AAF2-8350-4277-932D-2735ABA886A1}"/>
              </a:ext>
            </a:extLst>
          </p:cNvPr>
          <p:cNvSpPr>
            <a:spLocks noGrp="1"/>
          </p:cNvSpPr>
          <p:nvPr>
            <p:ph idx="1"/>
          </p:nvPr>
        </p:nvSpPr>
        <p:spPr>
          <a:xfrm>
            <a:off x="250825" y="333375"/>
            <a:ext cx="8713788" cy="5792788"/>
          </a:xfrm>
        </p:spPr>
        <p:txBody>
          <a:bodyPr/>
          <a:lstStyle/>
          <a:p>
            <a:pPr marL="0" indent="896938" algn="just">
              <a:defRPr/>
            </a:pPr>
            <a:r>
              <a:rPr lang="kk-KZ" altLang="ru-RU" b="1" dirty="0">
                <a:solidFill>
                  <a:srgbClr val="FF0000"/>
                </a:solidFill>
                <a:latin typeface="Times New Roman" panose="02020603050405020304" pitchFamily="18" charset="0"/>
                <a:cs typeface="Times New Roman" panose="02020603050405020304" pitchFamily="18" charset="0"/>
              </a:rPr>
              <a:t>Биологиялық ырғақтар </a:t>
            </a:r>
            <a:r>
              <a:rPr lang="kk-KZ" altLang="ru-RU" b="1" dirty="0">
                <a:latin typeface="Times New Roman" panose="02020603050405020304" pitchFamily="18" charset="0"/>
                <a:cs typeface="Times New Roman" panose="02020603050405020304" pitchFamily="18" charset="0"/>
              </a:rPr>
              <a:t>дегеніміз – шамалы біркелкі уақыт аралығында белгілі бір тіршілік деңгейінің қайталанып отыруы, яғни орташа деңгейден максимальды және минимальды ауытқуларындағы уақыт интервалы бірдей келетін әртүрлі функциялардағы параметрлердің тербелісі. Басқаша айтқанда, биологиялық ырғақтар статистикалық негізделген, қайталанып отыратын толқын түріндегі физиологиялық өзгерістер.</a:t>
            </a:r>
            <a:endParaRPr lang="ru-RU" altLang="ru-RU" b="1" dirty="0">
              <a:latin typeface="Times New Roman" panose="02020603050405020304" pitchFamily="18" charset="0"/>
              <a:cs typeface="Times New Roman" panose="02020603050405020304" pitchFamily="18" charset="0"/>
            </a:endParaRPr>
          </a:p>
          <a:p>
            <a:pPr>
              <a:defRPr/>
            </a:pPr>
            <a:endParaRPr lang="ru-RU" altLang="ru-RU" dirty="0"/>
          </a:p>
        </p:txBody>
      </p:sp>
      <p:sp>
        <p:nvSpPr>
          <p:cNvPr id="9219" name="Номер слайда 3">
            <a:extLst>
              <a:ext uri="{FF2B5EF4-FFF2-40B4-BE49-F238E27FC236}">
                <a16:creationId xmlns:a16="http://schemas.microsoft.com/office/drawing/2014/main" id="{5DA89A32-F1D4-45AF-B6A5-3794FC486D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FA86A6-514B-4AFC-9B5B-71E07AFCD39D}" type="slidenum">
              <a:rPr lang="ru-RU" altLang="ru-RU" sz="1200" smtClean="0">
                <a:solidFill>
                  <a:srgbClr val="898989"/>
                </a:solidFill>
                <a:latin typeface="Arial" panose="020B0604020202020204" pitchFamily="34" charset="0"/>
              </a:rPr>
              <a:pPr>
                <a:spcBef>
                  <a:spcPct val="0"/>
                </a:spcBef>
                <a:buFontTx/>
                <a:buNone/>
              </a:pPr>
              <a:t>3</a:t>
            </a:fld>
            <a:endParaRPr lang="ru-RU" altLang="ru-RU" sz="1200">
              <a:solidFill>
                <a:srgbClr val="898989"/>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ъект 2">
            <a:extLst>
              <a:ext uri="{FF2B5EF4-FFF2-40B4-BE49-F238E27FC236}">
                <a16:creationId xmlns:a16="http://schemas.microsoft.com/office/drawing/2014/main" id="{CD41AB1B-4F11-487F-AEAE-2A96FAB7092A}"/>
              </a:ext>
            </a:extLst>
          </p:cNvPr>
          <p:cNvSpPr>
            <a:spLocks noGrp="1"/>
          </p:cNvSpPr>
          <p:nvPr>
            <p:ph idx="1"/>
          </p:nvPr>
        </p:nvSpPr>
        <p:spPr>
          <a:xfrm>
            <a:off x="250825" y="115888"/>
            <a:ext cx="8569325" cy="6408737"/>
          </a:xfrm>
        </p:spPr>
        <p:txBody>
          <a:bodyPr/>
          <a:lstStyle/>
          <a:p>
            <a:pPr marL="0" indent="538163" algn="just">
              <a:buFont typeface="Arial" panose="020B0604020202020204" pitchFamily="34" charset="0"/>
              <a:buNone/>
            </a:pPr>
            <a:r>
              <a:rPr lang="ru-RU" altLang="ru-RU" sz="2600"/>
              <a:t> </a:t>
            </a:r>
            <a:r>
              <a:rPr lang="ru-RU" altLang="ru-RU" sz="2600" b="1">
                <a:solidFill>
                  <a:srgbClr val="FF0000"/>
                </a:solidFill>
              </a:rPr>
              <a:t>Мелатонин гормонын </a:t>
            </a:r>
            <a:r>
              <a:rPr lang="ru-RU" altLang="ru-RU" sz="2600"/>
              <a:t>1958 жылы А.Б.Лернер ашқан.</a:t>
            </a:r>
          </a:p>
          <a:p>
            <a:pPr marL="0" indent="538163" algn="just">
              <a:buFont typeface="Arial" panose="020B0604020202020204" pitchFamily="34" charset="0"/>
              <a:buNone/>
            </a:pPr>
            <a:r>
              <a:rPr lang="ru-RU" altLang="ru-RU" sz="2600" b="1">
                <a:solidFill>
                  <a:srgbClr val="FF0000"/>
                </a:solidFill>
              </a:rPr>
              <a:t>Мелатонин</a:t>
            </a:r>
            <a:r>
              <a:rPr lang="ru-RU" altLang="ru-RU" sz="2600"/>
              <a:t> концентрациясының өзгеруі эпифизде және қанда айқын тәуліктік ырғаққа ие, әдетте түнде гормон мөлшері жоғары, ал күндіз төменгі деңгейге ие.</a:t>
            </a:r>
          </a:p>
          <a:p>
            <a:pPr marL="0" indent="538163" algn="just">
              <a:buFont typeface="Arial" panose="020B0604020202020204" pitchFamily="34" charset="0"/>
              <a:buNone/>
            </a:pPr>
            <a:r>
              <a:rPr lang="ru-RU" altLang="ru-RU" sz="2600"/>
              <a:t>Қандағы мелатониннің максималды мәні түнгі сағат 00 мен таңертеңгі 5 сағатта жергілікті күн уақыты бойынша байқалады. Оны эпифиздің негізгі секреторлық жасушалары - пинеалоциттер шығарады.</a:t>
            </a:r>
          </a:p>
          <a:p>
            <a:pPr marL="0" indent="538163" algn="just">
              <a:buFont typeface="Arial" panose="020B0604020202020204" pitchFamily="34" charset="0"/>
              <a:buNone/>
            </a:pPr>
            <a:r>
              <a:rPr lang="ru-RU" altLang="ru-RU" sz="2600"/>
              <a:t>Эпифизде синтезделген мелатонин қанға және жұлын  сұйықтығына – ликворға түседі, осы жерден өте отырып гипоталамуста жиналады.</a:t>
            </a:r>
          </a:p>
          <a:p>
            <a:pPr marL="0" indent="538163" algn="just">
              <a:buFont typeface="Arial" panose="020B0604020202020204" pitchFamily="34" charset="0"/>
              <a:buNone/>
            </a:pPr>
            <a:r>
              <a:rPr lang="ru-RU" altLang="ru-RU" sz="2600"/>
              <a:t>Мелатонин қан мен цереброспинальды сұйықтықтан басқа зәрде, сілекейде және амниотикалық сұйықтықта болады.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83D321-0F7E-4AE0-83A3-D853A780F157}"/>
              </a:ext>
            </a:extLst>
          </p:cNvPr>
          <p:cNvSpPr>
            <a:spLocks noGrp="1"/>
          </p:cNvSpPr>
          <p:nvPr>
            <p:ph idx="1"/>
          </p:nvPr>
        </p:nvSpPr>
        <p:spPr>
          <a:xfrm>
            <a:off x="323850" y="188913"/>
            <a:ext cx="8640763" cy="6172200"/>
          </a:xfrm>
        </p:spPr>
        <p:txBody>
          <a:bodyPr>
            <a:normAutofit fontScale="62500" lnSpcReduction="20000"/>
          </a:bodyPr>
          <a:lstStyle/>
          <a:p>
            <a:pPr marL="0" indent="0" algn="just">
              <a:buFont typeface="Arial" panose="020B0604020202020204" pitchFamily="34" charset="0"/>
              <a:buNone/>
              <a:defRPr/>
            </a:pPr>
            <a:r>
              <a:rPr lang="ru-RU" sz="4100" b="1" dirty="0">
                <a:solidFill>
                  <a:srgbClr val="7030A0"/>
                </a:solidFill>
              </a:rPr>
              <a:t>   </a:t>
            </a:r>
            <a:r>
              <a:rPr lang="ru-RU" sz="4500" b="1" dirty="0" err="1">
                <a:solidFill>
                  <a:srgbClr val="FF0000"/>
                </a:solidFill>
              </a:rPr>
              <a:t>Негізгі</a:t>
            </a:r>
            <a:r>
              <a:rPr lang="ru-RU" sz="4500" b="1" dirty="0">
                <a:solidFill>
                  <a:srgbClr val="FF0000"/>
                </a:solidFill>
              </a:rPr>
              <a:t> </a:t>
            </a:r>
            <a:r>
              <a:rPr lang="ru-RU" sz="4500" b="1" dirty="0" err="1">
                <a:solidFill>
                  <a:srgbClr val="FF0000"/>
                </a:solidFill>
              </a:rPr>
              <a:t>функциялар</a:t>
            </a:r>
            <a:endParaRPr lang="ru-RU" sz="4500" b="1" dirty="0">
              <a:solidFill>
                <a:srgbClr val="FF0000"/>
              </a:solidFill>
            </a:endParaRPr>
          </a:p>
          <a:p>
            <a:pPr algn="just">
              <a:buFont typeface="Wingdings" panose="05000000000000000000" pitchFamily="2" charset="2"/>
              <a:buChar char="§"/>
              <a:defRPr/>
            </a:pPr>
            <a:r>
              <a:rPr lang="ru-RU" sz="4500" dirty="0" err="1"/>
              <a:t>Эндокриндік</a:t>
            </a:r>
            <a:r>
              <a:rPr lang="ru-RU" sz="4500" dirty="0"/>
              <a:t> </a:t>
            </a:r>
            <a:r>
              <a:rPr lang="ru-RU" sz="4500" dirty="0" err="1"/>
              <a:t>жүйенің</a:t>
            </a:r>
            <a:r>
              <a:rPr lang="ru-RU" sz="4500" dirty="0"/>
              <a:t> </a:t>
            </a:r>
            <a:r>
              <a:rPr lang="ru-RU" sz="4500" dirty="0" err="1"/>
              <a:t>жұмысын</a:t>
            </a:r>
            <a:r>
              <a:rPr lang="ru-RU" sz="4500" dirty="0"/>
              <a:t>, </a:t>
            </a:r>
            <a:r>
              <a:rPr lang="ru-RU" sz="4500" dirty="0" err="1"/>
              <a:t>қан</a:t>
            </a:r>
            <a:r>
              <a:rPr lang="ru-RU" sz="4500" dirty="0"/>
              <a:t> </a:t>
            </a:r>
            <a:r>
              <a:rPr lang="ru-RU" sz="4500" dirty="0" err="1"/>
              <a:t>қысымын</a:t>
            </a:r>
            <a:r>
              <a:rPr lang="ru-RU" sz="4500" dirty="0"/>
              <a:t>, </a:t>
            </a:r>
            <a:r>
              <a:rPr lang="ru-RU" sz="4500" dirty="0" err="1"/>
              <a:t>ұйқы</a:t>
            </a:r>
            <a:r>
              <a:rPr lang="ru-RU" sz="4500" dirty="0"/>
              <a:t> </a:t>
            </a:r>
            <a:r>
              <a:rPr lang="ru-RU" sz="4500" dirty="0" err="1"/>
              <a:t>жиілігін</a:t>
            </a:r>
            <a:r>
              <a:rPr lang="ru-RU" sz="4500" dirty="0"/>
              <a:t> </a:t>
            </a:r>
            <a:r>
              <a:rPr lang="ru-RU" sz="4500" dirty="0" err="1"/>
              <a:t>реттейді</a:t>
            </a:r>
            <a:endParaRPr lang="ru-RU" sz="4500" dirty="0"/>
          </a:p>
          <a:p>
            <a:pPr algn="just">
              <a:buFont typeface="Wingdings" panose="05000000000000000000" pitchFamily="2" charset="2"/>
              <a:buChar char="§"/>
              <a:defRPr/>
            </a:pPr>
            <a:r>
              <a:rPr lang="ru-RU" sz="4500" dirty="0" err="1"/>
              <a:t>Көптеген</a:t>
            </a:r>
            <a:r>
              <a:rPr lang="ru-RU" sz="4500" dirty="0"/>
              <a:t> </a:t>
            </a:r>
            <a:r>
              <a:rPr lang="ru-RU" sz="4500" dirty="0" err="1"/>
              <a:t>жануарлардың</a:t>
            </a:r>
            <a:r>
              <a:rPr lang="ru-RU" sz="4500" dirty="0"/>
              <a:t> </a:t>
            </a:r>
            <a:r>
              <a:rPr lang="ru-RU" sz="4500" dirty="0" err="1"/>
              <a:t>маусымдық</a:t>
            </a:r>
            <a:r>
              <a:rPr lang="ru-RU" sz="4500" dirty="0"/>
              <a:t> </a:t>
            </a:r>
            <a:r>
              <a:rPr lang="ru-RU" sz="4500" dirty="0" err="1"/>
              <a:t>ырғағын</a:t>
            </a:r>
            <a:r>
              <a:rPr lang="ru-RU" sz="4500" dirty="0"/>
              <a:t> </a:t>
            </a:r>
            <a:r>
              <a:rPr lang="ru-RU" sz="4500" dirty="0" err="1"/>
              <a:t>реттейді</a:t>
            </a:r>
            <a:endParaRPr lang="ru-RU" sz="4500" dirty="0"/>
          </a:p>
          <a:p>
            <a:pPr algn="just">
              <a:buFont typeface="Wingdings" panose="05000000000000000000" pitchFamily="2" charset="2"/>
              <a:buChar char="§"/>
              <a:defRPr/>
            </a:pPr>
            <a:r>
              <a:rPr lang="ru-RU" sz="4500" dirty="0" err="1"/>
              <a:t>Қартаю</a:t>
            </a:r>
            <a:r>
              <a:rPr lang="ru-RU" sz="4500" dirty="0"/>
              <a:t> </a:t>
            </a:r>
            <a:r>
              <a:rPr lang="ru-RU" sz="4500" dirty="0" err="1"/>
              <a:t>процесін</a:t>
            </a:r>
            <a:r>
              <a:rPr lang="ru-RU" sz="4500" dirty="0"/>
              <a:t> </a:t>
            </a:r>
            <a:r>
              <a:rPr lang="ru-RU" sz="4500" dirty="0" err="1"/>
              <a:t>баяулатады</a:t>
            </a:r>
            <a:endParaRPr lang="ru-RU" sz="4500" dirty="0"/>
          </a:p>
          <a:p>
            <a:pPr algn="just">
              <a:buFont typeface="Wingdings" panose="05000000000000000000" pitchFamily="2" charset="2"/>
              <a:buChar char="§"/>
              <a:defRPr/>
            </a:pPr>
            <a:r>
              <a:rPr lang="ru-RU" sz="4500" dirty="0" err="1"/>
              <a:t>Иммундық</a:t>
            </a:r>
            <a:r>
              <a:rPr lang="ru-RU" sz="4500" dirty="0"/>
              <a:t> </a:t>
            </a:r>
            <a:r>
              <a:rPr lang="ru-RU" sz="4500" dirty="0" err="1"/>
              <a:t>жүйенің</a:t>
            </a:r>
            <a:r>
              <a:rPr lang="ru-RU" sz="4500" dirty="0"/>
              <a:t> </a:t>
            </a:r>
            <a:r>
              <a:rPr lang="ru-RU" sz="4500" dirty="0" err="1"/>
              <a:t>тиімді</a:t>
            </a:r>
            <a:r>
              <a:rPr lang="ru-RU" sz="4500" dirty="0"/>
              <a:t> </a:t>
            </a:r>
            <a:r>
              <a:rPr lang="ru-RU" sz="4500" dirty="0" err="1"/>
              <a:t>функциялауын</a:t>
            </a:r>
            <a:r>
              <a:rPr lang="ru-RU" sz="4500" dirty="0"/>
              <a:t> </a:t>
            </a:r>
            <a:r>
              <a:rPr lang="ru-RU" sz="4500" dirty="0" err="1"/>
              <a:t>арттырады</a:t>
            </a:r>
            <a:r>
              <a:rPr lang="ru-RU" sz="4500" dirty="0"/>
              <a:t> </a:t>
            </a:r>
          </a:p>
          <a:p>
            <a:pPr algn="just">
              <a:buFont typeface="Wingdings" panose="05000000000000000000" pitchFamily="2" charset="2"/>
              <a:buChar char="§"/>
              <a:defRPr/>
            </a:pPr>
            <a:r>
              <a:rPr lang="ru-RU" sz="4500" dirty="0" err="1"/>
              <a:t>Антиоксидантты</a:t>
            </a:r>
            <a:r>
              <a:rPr lang="ru-RU" sz="4500" dirty="0"/>
              <a:t> </a:t>
            </a:r>
            <a:r>
              <a:rPr lang="ru-RU" sz="4500" dirty="0" err="1"/>
              <a:t>қасиеттері</a:t>
            </a:r>
            <a:r>
              <a:rPr lang="ru-RU" sz="4500" dirty="0"/>
              <a:t> бар</a:t>
            </a:r>
          </a:p>
          <a:p>
            <a:pPr algn="just">
              <a:buFont typeface="Wingdings" panose="05000000000000000000" pitchFamily="2" charset="2"/>
              <a:buChar char="§"/>
              <a:defRPr/>
            </a:pPr>
            <a:r>
              <a:rPr lang="ru-RU" sz="4500" dirty="0" err="1"/>
              <a:t>Уақыт</a:t>
            </a:r>
            <a:r>
              <a:rPr lang="ru-RU" sz="4500" dirty="0"/>
              <a:t> </a:t>
            </a:r>
            <a:r>
              <a:rPr lang="ru-RU" sz="4500" dirty="0" err="1"/>
              <a:t>белдеулерін</a:t>
            </a:r>
            <a:r>
              <a:rPr lang="ru-RU" sz="4500" dirty="0"/>
              <a:t> </a:t>
            </a:r>
            <a:r>
              <a:rPr lang="ru-RU" sz="4500" dirty="0" err="1"/>
              <a:t>өзгерту</a:t>
            </a:r>
            <a:r>
              <a:rPr lang="ru-RU" sz="4500" dirty="0"/>
              <a:t> </a:t>
            </a:r>
            <a:r>
              <a:rPr lang="ru-RU" sz="4500" dirty="0" err="1"/>
              <a:t>кезінде</a:t>
            </a:r>
            <a:r>
              <a:rPr lang="ru-RU" sz="4500" dirty="0"/>
              <a:t> </a:t>
            </a:r>
            <a:r>
              <a:rPr lang="ru-RU" sz="4500" dirty="0" err="1"/>
              <a:t>бейімделу</a:t>
            </a:r>
            <a:r>
              <a:rPr lang="ru-RU" sz="4500" dirty="0"/>
              <a:t> </a:t>
            </a:r>
            <a:r>
              <a:rPr lang="ru-RU" sz="4500" dirty="0" err="1"/>
              <a:t>процестеріне</a:t>
            </a:r>
            <a:r>
              <a:rPr lang="ru-RU" sz="4500" dirty="0"/>
              <a:t> </a:t>
            </a:r>
            <a:r>
              <a:rPr lang="ru-RU" sz="4500" dirty="0" err="1"/>
              <a:t>әсер</a:t>
            </a:r>
            <a:r>
              <a:rPr lang="ru-RU" sz="4500" dirty="0"/>
              <a:t> </a:t>
            </a:r>
            <a:r>
              <a:rPr lang="ru-RU" sz="4500" dirty="0" err="1"/>
              <a:t>етеді</a:t>
            </a:r>
            <a:endParaRPr lang="ru-RU" sz="4500" dirty="0"/>
          </a:p>
          <a:p>
            <a:pPr marL="0" indent="0" algn="just">
              <a:buFont typeface="Arial" panose="020B0604020202020204" pitchFamily="34" charset="0"/>
              <a:buNone/>
              <a:defRPr/>
            </a:pPr>
            <a:endParaRPr lang="ru-RU" sz="4500" dirty="0"/>
          </a:p>
          <a:p>
            <a:pPr marL="0" indent="0" algn="just">
              <a:buFont typeface="Arial" panose="020B0604020202020204" pitchFamily="34" charset="0"/>
              <a:buNone/>
              <a:defRPr/>
            </a:pPr>
            <a:r>
              <a:rPr lang="ru-RU" sz="4500" dirty="0" err="1"/>
              <a:t>Сонымен</a:t>
            </a:r>
            <a:r>
              <a:rPr lang="ru-RU" sz="4500" dirty="0"/>
              <a:t> </a:t>
            </a:r>
            <a:r>
              <a:rPr lang="ru-RU" sz="4500" dirty="0" err="1"/>
              <a:t>қатар</a:t>
            </a:r>
            <a:r>
              <a:rPr lang="ru-RU" sz="4500" dirty="0"/>
              <a:t>, </a:t>
            </a:r>
            <a:r>
              <a:rPr lang="ru-RU" sz="4500" b="1" dirty="0">
                <a:solidFill>
                  <a:srgbClr val="FF0000"/>
                </a:solidFill>
              </a:rPr>
              <a:t>мелатонин </a:t>
            </a:r>
            <a:r>
              <a:rPr lang="ru-RU" sz="4500" b="1" dirty="0" err="1">
                <a:solidFill>
                  <a:srgbClr val="FF0000"/>
                </a:solidFill>
              </a:rPr>
              <a:t>реттеуге</a:t>
            </a:r>
            <a:r>
              <a:rPr lang="ru-RU" sz="4500" b="1" dirty="0">
                <a:solidFill>
                  <a:srgbClr val="FF0000"/>
                </a:solidFill>
              </a:rPr>
              <a:t> </a:t>
            </a:r>
            <a:r>
              <a:rPr lang="ru-RU" sz="4500" dirty="0" err="1"/>
              <a:t>қатысады</a:t>
            </a:r>
            <a:endParaRPr lang="ru-RU" sz="4500" dirty="0"/>
          </a:p>
          <a:p>
            <a:pPr algn="just">
              <a:buFont typeface="Wingdings" panose="05000000000000000000" pitchFamily="2" charset="2"/>
              <a:buChar char="§"/>
              <a:defRPr/>
            </a:pPr>
            <a:r>
              <a:rPr lang="ru-RU" sz="4500" dirty="0" err="1"/>
              <a:t>қан</a:t>
            </a:r>
            <a:r>
              <a:rPr lang="ru-RU" sz="4500" dirty="0"/>
              <a:t> </a:t>
            </a:r>
            <a:r>
              <a:rPr lang="ru-RU" sz="4500" dirty="0" err="1"/>
              <a:t>қысымы</a:t>
            </a:r>
            <a:r>
              <a:rPr lang="ru-RU" sz="4500" dirty="0"/>
              <a:t>,</a:t>
            </a:r>
          </a:p>
          <a:p>
            <a:pPr algn="just">
              <a:buFont typeface="Wingdings" panose="05000000000000000000" pitchFamily="2" charset="2"/>
              <a:buChar char="§"/>
              <a:defRPr/>
            </a:pPr>
            <a:r>
              <a:rPr lang="ru-RU" sz="4500" dirty="0"/>
              <a:t>ас </a:t>
            </a:r>
            <a:r>
              <a:rPr lang="ru-RU" sz="4500" dirty="0" err="1"/>
              <a:t>қорыту</a:t>
            </a:r>
            <a:r>
              <a:rPr lang="ru-RU" sz="4500" dirty="0"/>
              <a:t> </a:t>
            </a:r>
            <a:r>
              <a:rPr lang="ru-RU" sz="4500" dirty="0" err="1"/>
              <a:t>жолдарының</a:t>
            </a:r>
            <a:r>
              <a:rPr lang="ru-RU" sz="4500" dirty="0"/>
              <a:t> </a:t>
            </a:r>
            <a:r>
              <a:rPr lang="ru-RU" sz="4500" dirty="0" err="1"/>
              <a:t>қызметі</a:t>
            </a:r>
            <a:r>
              <a:rPr lang="ru-RU" sz="4500" dirty="0"/>
              <a:t>,</a:t>
            </a:r>
          </a:p>
          <a:p>
            <a:pPr algn="just">
              <a:buFont typeface="Wingdings" panose="05000000000000000000" pitchFamily="2" charset="2"/>
              <a:buChar char="§"/>
              <a:defRPr/>
            </a:pPr>
            <a:r>
              <a:rPr lang="ru-RU" sz="4500" dirty="0"/>
              <a:t>ми </a:t>
            </a:r>
            <a:r>
              <a:rPr lang="ru-RU" sz="4500" dirty="0" err="1"/>
              <a:t>жасушаларының</a:t>
            </a:r>
            <a:r>
              <a:rPr lang="ru-RU" sz="4500" dirty="0"/>
              <a:t> </a:t>
            </a:r>
            <a:r>
              <a:rPr lang="ru-RU" sz="4500" dirty="0" err="1"/>
              <a:t>жұмысы</a:t>
            </a:r>
            <a:r>
              <a:rPr lang="ru-RU" sz="4500" dirty="0"/>
              <a:t>.</a:t>
            </a:r>
          </a:p>
          <a:p>
            <a:pPr marL="0" indent="0">
              <a:buFont typeface="Arial" panose="020B0604020202020204" pitchFamily="34" charset="0"/>
              <a:buNone/>
              <a:defRPr/>
            </a:pPr>
            <a:endParaRPr lang="ru-RU" sz="2400" b="1" dirty="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ъект 2">
            <a:extLst>
              <a:ext uri="{FF2B5EF4-FFF2-40B4-BE49-F238E27FC236}">
                <a16:creationId xmlns:a16="http://schemas.microsoft.com/office/drawing/2014/main" id="{CA61A94B-3FDF-4BEF-AC2A-4D1176B0BF84}"/>
              </a:ext>
            </a:extLst>
          </p:cNvPr>
          <p:cNvSpPr>
            <a:spLocks noGrp="1"/>
          </p:cNvSpPr>
          <p:nvPr>
            <p:ph idx="1"/>
          </p:nvPr>
        </p:nvSpPr>
        <p:spPr>
          <a:xfrm>
            <a:off x="468313" y="379413"/>
            <a:ext cx="8229600" cy="4525962"/>
          </a:xfrm>
        </p:spPr>
        <p:txBody>
          <a:bodyPr/>
          <a:lstStyle/>
          <a:p>
            <a:pPr algn="just"/>
            <a:r>
              <a:rPr lang="kk-KZ" altLang="ru-RU" sz="2800">
                <a:latin typeface="Times New Roman" panose="02020603050405020304" pitchFamily="18" charset="0"/>
                <a:cs typeface="Times New Roman" panose="02020603050405020304" pitchFamily="18" charset="0"/>
              </a:rPr>
              <a:t>Мелатонинді сонымен қатар жасару гормоны деп те атайды, себебі оның әсері ұйқы кезінде ағза клеткаларының қайта қалпына келуіне және жасаруға бағытталған.</a:t>
            </a:r>
            <a:endParaRPr lang="ru-RU" altLang="ru-RU" sz="2800">
              <a:latin typeface="Times New Roman" panose="02020603050405020304" pitchFamily="18" charset="0"/>
              <a:cs typeface="Times New Roman" panose="02020603050405020304" pitchFamily="18" charset="0"/>
            </a:endParaRPr>
          </a:p>
        </p:txBody>
      </p:sp>
      <p:pic>
        <p:nvPicPr>
          <p:cNvPr id="55299" name="Picture 2">
            <a:extLst>
              <a:ext uri="{FF2B5EF4-FFF2-40B4-BE49-F238E27FC236}">
                <a16:creationId xmlns:a16="http://schemas.microsoft.com/office/drawing/2014/main" id="{0DF02059-0C54-4BF2-84AB-418434718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25" y="2205038"/>
            <a:ext cx="5522913"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a:extLst>
              <a:ext uri="{FF2B5EF4-FFF2-40B4-BE49-F238E27FC236}">
                <a16:creationId xmlns:a16="http://schemas.microsoft.com/office/drawing/2014/main" id="{E194EDF6-7391-4323-A50A-78F4146F8E56}"/>
              </a:ext>
            </a:extLst>
          </p:cNvPr>
          <p:cNvSpPr>
            <a:spLocks noGrp="1"/>
          </p:cNvSpPr>
          <p:nvPr>
            <p:ph type="title"/>
          </p:nvPr>
        </p:nvSpPr>
        <p:spPr>
          <a:xfrm>
            <a:off x="250825" y="276225"/>
            <a:ext cx="8642350" cy="546100"/>
          </a:xfrm>
        </p:spPr>
        <p:txBody>
          <a:bodyPr/>
          <a:lstStyle/>
          <a:p>
            <a:r>
              <a:rPr lang="ru-RU" altLang="ru-RU" sz="3200" b="1">
                <a:latin typeface="Times New Roman" panose="02020603050405020304" pitchFamily="18" charset="0"/>
                <a:cs typeface="Times New Roman" panose="02020603050405020304" pitchFamily="18" charset="0"/>
              </a:rPr>
              <a:t>Мелатонин гормоны қартаюды баяулатады</a:t>
            </a:r>
            <a:endParaRPr lang="ru-RU" altLang="ru-RU" sz="3200">
              <a:latin typeface="Times New Roman" panose="02020603050405020304" pitchFamily="18" charset="0"/>
              <a:cs typeface="Times New Roman" panose="02020603050405020304" pitchFamily="18" charset="0"/>
            </a:endParaRPr>
          </a:p>
        </p:txBody>
      </p:sp>
      <p:sp>
        <p:nvSpPr>
          <p:cNvPr id="56323" name="Объект 2">
            <a:extLst>
              <a:ext uri="{FF2B5EF4-FFF2-40B4-BE49-F238E27FC236}">
                <a16:creationId xmlns:a16="http://schemas.microsoft.com/office/drawing/2014/main" id="{3D18EC36-5AEE-487B-AB86-FBD695FC7268}"/>
              </a:ext>
            </a:extLst>
          </p:cNvPr>
          <p:cNvSpPr>
            <a:spLocks noGrp="1"/>
          </p:cNvSpPr>
          <p:nvPr>
            <p:ph idx="1"/>
          </p:nvPr>
        </p:nvSpPr>
        <p:spPr>
          <a:xfrm>
            <a:off x="323850" y="908050"/>
            <a:ext cx="8569325" cy="5673725"/>
          </a:xfrm>
        </p:spPr>
        <p:txBody>
          <a:bodyPr/>
          <a:lstStyle/>
          <a:p>
            <a:pPr marL="0" indent="374650" algn="just"/>
            <a:r>
              <a:rPr lang="ru-RU" altLang="ru-RU" sz="2600">
                <a:latin typeface="Times New Roman" panose="02020603050405020304" pitchFamily="18" charset="0"/>
                <a:cs typeface="Times New Roman" panose="02020603050405020304" pitchFamily="18" charset="0"/>
              </a:rPr>
              <a:t>Қартаю үдерісі көптеген аурулардың көрініс табуымен қатар жүріп, 25 жастан кейін басталады. </a:t>
            </a:r>
          </a:p>
          <a:p>
            <a:pPr marL="0" indent="374650" algn="just"/>
            <a:r>
              <a:rPr lang="ru-RU" altLang="ru-RU" sz="2600">
                <a:latin typeface="Times New Roman" panose="02020603050405020304" pitchFamily="18" charset="0"/>
                <a:cs typeface="Times New Roman" panose="02020603050405020304" pitchFamily="18" charset="0"/>
              </a:rPr>
              <a:t>Оның басты себебі – мелатониннің жетіспеушілігі. </a:t>
            </a:r>
          </a:p>
          <a:p>
            <a:pPr marL="0" indent="374650" algn="just"/>
            <a:r>
              <a:rPr lang="ru-RU" altLang="ru-RU" sz="2600">
                <a:latin typeface="Times New Roman" panose="02020603050405020304" pitchFamily="18" charset="0"/>
                <a:cs typeface="Times New Roman" panose="02020603050405020304" pitchFamily="18" charset="0"/>
              </a:rPr>
              <a:t>Мелатонин тура осы 25 жастан бастап азая бастайды. </a:t>
            </a:r>
          </a:p>
          <a:p>
            <a:pPr marL="0" indent="374650" algn="just"/>
            <a:r>
              <a:rPr lang="ru-RU" altLang="ru-RU" sz="2600">
                <a:latin typeface="Times New Roman" panose="02020603050405020304" pitchFamily="18" charset="0"/>
                <a:cs typeface="Times New Roman" panose="02020603050405020304" pitchFamily="18" charset="0"/>
              </a:rPr>
              <a:t>Ғалымдар жас көрінудің құпияларын аша отырып, мынадай қорытындыға келген: 25 жастан кейін бұл гормонды үнемі қабылдай отырып, өмірді 15-20 жылға ұзартуға болады. </a:t>
            </a:r>
          </a:p>
          <a:p>
            <a:pPr marL="0" indent="374650" algn="just"/>
            <a:r>
              <a:rPr lang="ru-RU" altLang="ru-RU" sz="2600">
                <a:latin typeface="Times New Roman" panose="02020603050405020304" pitchFamily="18" charset="0"/>
                <a:cs typeface="Times New Roman" panose="02020603050405020304" pitchFamily="18" charset="0"/>
              </a:rPr>
              <a:t>Онымен қоса созылмалы аурулар мен шаршап-шалдығу деген болмайды. </a:t>
            </a:r>
          </a:p>
          <a:p>
            <a:pPr marL="0" indent="374650" algn="just"/>
            <a:r>
              <a:rPr lang="ru-RU" altLang="ru-RU" sz="2600">
                <a:latin typeface="Times New Roman" panose="02020603050405020304" pitchFamily="18" charset="0"/>
                <a:cs typeface="Times New Roman" panose="02020603050405020304" pitchFamily="18" charset="0"/>
              </a:rPr>
              <a:t>Американдықтар қазіргі таңда ұйықтар алдында мелатониннің бір таблеткасын қартаюдан сақтанатын дәрі-дәрмек ретінде ұйықтар алдында қабылдау керек.</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Номер слайда 3">
            <a:extLst>
              <a:ext uri="{FF2B5EF4-FFF2-40B4-BE49-F238E27FC236}">
                <a16:creationId xmlns:a16="http://schemas.microsoft.com/office/drawing/2014/main" id="{B960C46B-087D-4EEE-824D-E03493B319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B591CF-EC6B-47B1-B150-D9EB3960EB1A}" type="slidenum">
              <a:rPr lang="ru-RU" altLang="ru-RU" sz="1200" smtClean="0">
                <a:solidFill>
                  <a:srgbClr val="898989"/>
                </a:solidFill>
                <a:latin typeface="Arial" panose="020B0604020202020204" pitchFamily="34" charset="0"/>
              </a:rPr>
              <a:pPr>
                <a:spcBef>
                  <a:spcPct val="0"/>
                </a:spcBef>
                <a:buFontTx/>
                <a:buNone/>
              </a:pPr>
              <a:t>34</a:t>
            </a:fld>
            <a:endParaRPr lang="ru-RU" altLang="ru-RU" sz="1200">
              <a:solidFill>
                <a:srgbClr val="898989"/>
              </a:solidFill>
              <a:latin typeface="Arial" panose="020B0604020202020204" pitchFamily="34" charset="0"/>
            </a:endParaRPr>
          </a:p>
        </p:txBody>
      </p:sp>
      <p:pic>
        <p:nvPicPr>
          <p:cNvPr id="69635" name="Рисунок 1">
            <a:extLst>
              <a:ext uri="{FF2B5EF4-FFF2-40B4-BE49-F238E27FC236}">
                <a16:creationId xmlns:a16="http://schemas.microsoft.com/office/drawing/2014/main" id="{6FD63C34-8DC6-428A-9267-498E37788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2750"/>
            <a:ext cx="86868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Номер слайда 3">
            <a:extLst>
              <a:ext uri="{FF2B5EF4-FFF2-40B4-BE49-F238E27FC236}">
                <a16:creationId xmlns:a16="http://schemas.microsoft.com/office/drawing/2014/main" id="{B8261555-FC87-47C8-A50A-7A2A8CD85D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BAA2AA-103E-4830-82E1-11E81334A7D9}" type="slidenum">
              <a:rPr lang="ru-RU" altLang="ru-RU" sz="1200" smtClean="0">
                <a:solidFill>
                  <a:srgbClr val="898989"/>
                </a:solidFill>
                <a:latin typeface="Arial" panose="020B0604020202020204" pitchFamily="34" charset="0"/>
              </a:rPr>
              <a:pPr>
                <a:spcBef>
                  <a:spcPct val="0"/>
                </a:spcBef>
                <a:buFontTx/>
                <a:buNone/>
              </a:pPr>
              <a:t>35</a:t>
            </a:fld>
            <a:endParaRPr lang="ru-RU" altLang="ru-RU" sz="1200">
              <a:solidFill>
                <a:srgbClr val="898989"/>
              </a:solidFill>
              <a:latin typeface="Arial" panose="020B0604020202020204" pitchFamily="34" charset="0"/>
            </a:endParaRPr>
          </a:p>
        </p:txBody>
      </p:sp>
      <p:pic>
        <p:nvPicPr>
          <p:cNvPr id="70659" name="Рисунок 1">
            <a:extLst>
              <a:ext uri="{FF2B5EF4-FFF2-40B4-BE49-F238E27FC236}">
                <a16:creationId xmlns:a16="http://schemas.microsoft.com/office/drawing/2014/main" id="{98370367-1C20-41D5-8ADE-6ECECD112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04813"/>
            <a:ext cx="8793163"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ÐÐ»Ð¸ÑÐ½Ð¸Ñ Ð²Ð¾Ð·ÑÐ°ÑÑÐ° Ð½Ð° Ð¼ÐµÐ»Ð°ÑÐ¾Ð½Ð¸Ð½">
            <a:extLst>
              <a:ext uri="{FF2B5EF4-FFF2-40B4-BE49-F238E27FC236}">
                <a16:creationId xmlns:a16="http://schemas.microsoft.com/office/drawing/2014/main" id="{AC5C1C9E-C646-40A8-B9EA-DE6DB7F75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052513"/>
            <a:ext cx="89836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6486466-56C5-46C7-8E08-5E9F38DC6B81}"/>
              </a:ext>
            </a:extLst>
          </p:cNvPr>
          <p:cNvSpPr>
            <a:spLocks noGrp="1"/>
          </p:cNvSpPr>
          <p:nvPr>
            <p:ph type="title" idx="4294967295"/>
          </p:nvPr>
        </p:nvSpPr>
        <p:spPr>
          <a:xfrm>
            <a:off x="457200" y="274638"/>
            <a:ext cx="8507413" cy="1143000"/>
          </a:xfrm>
        </p:spPr>
        <p:txBody>
          <a:bodyPr/>
          <a:lstStyle/>
          <a:p>
            <a:pPr eaLnBrk="1" hangingPunct="1"/>
            <a:r>
              <a:rPr lang="ru-RU" altLang="ru-RU" sz="4000" b="1">
                <a:solidFill>
                  <a:srgbClr val="A50021"/>
                </a:solidFill>
              </a:rPr>
              <a:t>Фотопериодтық реакция типі бойынша өсімдіктердің топтары</a:t>
            </a:r>
          </a:p>
        </p:txBody>
      </p:sp>
      <p:sp>
        <p:nvSpPr>
          <p:cNvPr id="77827" name="Rectangle 3">
            <a:extLst>
              <a:ext uri="{FF2B5EF4-FFF2-40B4-BE49-F238E27FC236}">
                <a16:creationId xmlns:a16="http://schemas.microsoft.com/office/drawing/2014/main" id="{D0FA15B3-7728-49A0-B656-C8A9FADD9950}"/>
              </a:ext>
            </a:extLst>
          </p:cNvPr>
          <p:cNvSpPr>
            <a:spLocks noGrp="1"/>
          </p:cNvSpPr>
          <p:nvPr>
            <p:ph type="body" idx="4294967295"/>
          </p:nvPr>
        </p:nvSpPr>
        <p:spPr>
          <a:xfrm>
            <a:off x="250825" y="1600200"/>
            <a:ext cx="8713788" cy="4781550"/>
          </a:xfrm>
        </p:spPr>
        <p:txBody>
          <a:bodyPr/>
          <a:lstStyle/>
          <a:p>
            <a:pPr>
              <a:lnSpc>
                <a:spcPct val="90000"/>
              </a:lnSpc>
              <a:defRPr/>
            </a:pPr>
            <a:r>
              <a:rPr lang="ru-RU" altLang="ru-RU" sz="2800" b="1" dirty="0" err="1">
                <a:solidFill>
                  <a:srgbClr val="FF0000"/>
                </a:solidFill>
              </a:rPr>
              <a:t>Қысқа</a:t>
            </a:r>
            <a:r>
              <a:rPr lang="ru-RU" altLang="ru-RU" sz="2800" b="1" dirty="0">
                <a:solidFill>
                  <a:srgbClr val="FF0000"/>
                </a:solidFill>
              </a:rPr>
              <a:t> </a:t>
            </a:r>
            <a:r>
              <a:rPr lang="ru-RU" altLang="ru-RU" sz="2800" b="1" dirty="0" err="1">
                <a:solidFill>
                  <a:srgbClr val="FF0000"/>
                </a:solidFill>
              </a:rPr>
              <a:t>күндік</a:t>
            </a:r>
            <a:r>
              <a:rPr lang="ru-RU" altLang="ru-RU" sz="2800" b="1" dirty="0">
                <a:solidFill>
                  <a:srgbClr val="FF0000"/>
                </a:solidFill>
              </a:rPr>
              <a:t> </a:t>
            </a:r>
            <a:r>
              <a:rPr lang="ru-RU" altLang="ru-RU" sz="2800" b="1" dirty="0" err="1">
                <a:solidFill>
                  <a:srgbClr val="FF0000"/>
                </a:solidFill>
              </a:rPr>
              <a:t>өсімдіктер</a:t>
            </a:r>
            <a:r>
              <a:rPr lang="ru-RU" altLang="ru-RU" sz="2800" b="1" dirty="0">
                <a:solidFill>
                  <a:srgbClr val="FF0000"/>
                </a:solidFill>
              </a:rPr>
              <a:t>: </a:t>
            </a:r>
            <a:r>
              <a:rPr lang="ru-RU" altLang="ru-RU" sz="2800" dirty="0" err="1"/>
              <a:t>гүлденуге</a:t>
            </a:r>
            <a:r>
              <a:rPr lang="ru-RU" altLang="ru-RU" sz="2800" dirty="0"/>
              <a:t> </a:t>
            </a:r>
            <a:r>
              <a:rPr lang="ru-RU" altLang="ru-RU" sz="2800" dirty="0" err="1"/>
              <a:t>күндізгі</a:t>
            </a:r>
            <a:r>
              <a:rPr lang="ru-RU" altLang="ru-RU" sz="2800" dirty="0"/>
              <a:t> </a:t>
            </a:r>
            <a:r>
              <a:rPr lang="ru-RU" altLang="ru-RU" sz="2800" dirty="0" err="1"/>
              <a:t>жарықтың</a:t>
            </a:r>
            <a:r>
              <a:rPr lang="ru-RU" altLang="ru-RU" sz="2800" dirty="0"/>
              <a:t> 12 </a:t>
            </a:r>
            <a:r>
              <a:rPr lang="ru-RU" altLang="ru-RU" sz="2800" dirty="0" err="1"/>
              <a:t>сағаттан</a:t>
            </a:r>
            <a:r>
              <a:rPr lang="ru-RU" altLang="ru-RU" sz="2800" dirty="0"/>
              <a:t> аз </a:t>
            </a:r>
            <a:r>
              <a:rPr lang="ru-RU" altLang="ru-RU" sz="2800" dirty="0" err="1"/>
              <a:t>уақыт</a:t>
            </a:r>
            <a:r>
              <a:rPr lang="ru-RU" altLang="ru-RU" sz="2800" dirty="0"/>
              <a:t> </a:t>
            </a:r>
            <a:r>
              <a:rPr lang="ru-RU" altLang="ru-RU" sz="2800" dirty="0" err="1"/>
              <a:t>кетеді</a:t>
            </a:r>
            <a:r>
              <a:rPr lang="ru-RU" altLang="ru-RU" sz="2800" dirty="0"/>
              <a:t> (</a:t>
            </a:r>
            <a:r>
              <a:rPr lang="ru-RU" altLang="ru-RU" sz="2800" dirty="0" err="1"/>
              <a:t>қырыққабат</a:t>
            </a:r>
            <a:r>
              <a:rPr lang="ru-RU" altLang="ru-RU" sz="2800" dirty="0"/>
              <a:t>, хризантема, </a:t>
            </a:r>
            <a:r>
              <a:rPr lang="ru-RU" altLang="ru-RU" sz="2800" dirty="0" err="1"/>
              <a:t>темекі</a:t>
            </a:r>
            <a:r>
              <a:rPr lang="ru-RU" altLang="ru-RU" sz="2800" dirty="0"/>
              <a:t>, </a:t>
            </a:r>
            <a:r>
              <a:rPr lang="ru-RU" altLang="ru-RU" sz="2800" dirty="0" err="1"/>
              <a:t>күріш</a:t>
            </a:r>
            <a:r>
              <a:rPr lang="ru-RU" altLang="ru-RU" sz="2800" dirty="0"/>
              <a:t>);</a:t>
            </a:r>
          </a:p>
          <a:p>
            <a:pPr>
              <a:lnSpc>
                <a:spcPct val="90000"/>
              </a:lnSpc>
              <a:defRPr/>
            </a:pPr>
            <a:r>
              <a:rPr lang="ru-RU" altLang="ru-RU" sz="2800" b="1" dirty="0" err="1">
                <a:solidFill>
                  <a:srgbClr val="FF0000"/>
                </a:solidFill>
              </a:rPr>
              <a:t>Ұзақ</a:t>
            </a:r>
            <a:r>
              <a:rPr lang="ru-RU" altLang="ru-RU" sz="2800" b="1" dirty="0">
                <a:solidFill>
                  <a:srgbClr val="FF0000"/>
                </a:solidFill>
              </a:rPr>
              <a:t> </a:t>
            </a:r>
            <a:r>
              <a:rPr lang="ru-RU" altLang="ru-RU" sz="2800" b="1" dirty="0" err="1">
                <a:solidFill>
                  <a:srgbClr val="FF0000"/>
                </a:solidFill>
              </a:rPr>
              <a:t>күнді</a:t>
            </a:r>
            <a:r>
              <a:rPr lang="ru-RU" altLang="ru-RU" sz="2800" b="1" dirty="0">
                <a:solidFill>
                  <a:srgbClr val="FF0000"/>
                </a:solidFill>
              </a:rPr>
              <a:t> </a:t>
            </a:r>
            <a:r>
              <a:rPr lang="ru-RU" altLang="ru-RU" sz="2800" b="1" dirty="0" err="1">
                <a:solidFill>
                  <a:srgbClr val="FF0000"/>
                </a:solidFill>
              </a:rPr>
              <a:t>өсімдіктер</a:t>
            </a:r>
            <a:r>
              <a:rPr lang="ru-RU" altLang="ru-RU" sz="2800" b="1" dirty="0">
                <a:solidFill>
                  <a:srgbClr val="FF0000"/>
                </a:solidFill>
              </a:rPr>
              <a:t>: </a:t>
            </a:r>
            <a:r>
              <a:rPr lang="ru-RU" altLang="ru-RU" sz="2800" dirty="0" err="1"/>
              <a:t>гүлдену</a:t>
            </a:r>
            <a:r>
              <a:rPr lang="ru-RU" altLang="ru-RU" sz="2800" dirty="0"/>
              <a:t> </a:t>
            </a:r>
            <a:r>
              <a:rPr lang="ru-RU" altLang="ru-RU" sz="2800" dirty="0" err="1"/>
              <a:t>және</a:t>
            </a:r>
            <a:r>
              <a:rPr lang="ru-RU" altLang="ru-RU" sz="2800" dirty="0"/>
              <a:t> </a:t>
            </a:r>
            <a:r>
              <a:rPr lang="ru-RU" altLang="ru-RU" sz="2800" dirty="0" err="1"/>
              <a:t>одан</a:t>
            </a:r>
            <a:r>
              <a:rPr lang="ru-RU" altLang="ru-RU" sz="2800" dirty="0"/>
              <a:t> </a:t>
            </a:r>
            <a:r>
              <a:rPr lang="ru-RU" altLang="ru-RU" sz="2800" dirty="0" err="1"/>
              <a:t>әрі</a:t>
            </a:r>
            <a:r>
              <a:rPr lang="ru-RU" altLang="ru-RU" sz="2800" dirty="0"/>
              <a:t> даму </a:t>
            </a:r>
            <a:r>
              <a:rPr lang="ru-RU" altLang="ru-RU" sz="2800" dirty="0" err="1"/>
              <a:t>үшін</a:t>
            </a:r>
            <a:r>
              <a:rPr lang="ru-RU" altLang="ru-RU" sz="2800" dirty="0"/>
              <a:t> </a:t>
            </a:r>
            <a:r>
              <a:rPr lang="ru-RU" altLang="ru-RU" sz="2800" dirty="0" err="1"/>
              <a:t>олар</a:t>
            </a:r>
            <a:r>
              <a:rPr lang="ru-RU" altLang="ru-RU" sz="2800" dirty="0"/>
              <a:t> </a:t>
            </a:r>
            <a:r>
              <a:rPr lang="ru-RU" altLang="ru-RU" sz="2800" dirty="0" err="1"/>
              <a:t>күніне</a:t>
            </a:r>
            <a:r>
              <a:rPr lang="ru-RU" altLang="ru-RU" sz="2800" dirty="0"/>
              <a:t> 12 </a:t>
            </a:r>
            <a:r>
              <a:rPr lang="ru-RU" altLang="ru-RU" sz="2800" dirty="0" err="1"/>
              <a:t>сағаттан</a:t>
            </a:r>
            <a:r>
              <a:rPr lang="ru-RU" altLang="ru-RU" sz="2800" dirty="0"/>
              <a:t> </a:t>
            </a:r>
            <a:r>
              <a:rPr lang="ru-RU" altLang="ru-RU" sz="2800" dirty="0" err="1"/>
              <a:t>артық</a:t>
            </a:r>
            <a:r>
              <a:rPr lang="ru-RU" altLang="ru-RU" sz="2800" dirty="0"/>
              <a:t> </a:t>
            </a:r>
            <a:r>
              <a:rPr lang="ru-RU" altLang="ru-RU" sz="2800" dirty="0" err="1"/>
              <a:t>үздіксіз</a:t>
            </a:r>
            <a:r>
              <a:rPr lang="ru-RU" altLang="ru-RU" sz="2800" dirty="0"/>
              <a:t> </a:t>
            </a:r>
            <a:r>
              <a:rPr lang="ru-RU" altLang="ru-RU" sz="2800" dirty="0" err="1"/>
              <a:t>жарық</a:t>
            </a:r>
            <a:r>
              <a:rPr lang="ru-RU" altLang="ru-RU" sz="2800" dirty="0"/>
              <a:t> </a:t>
            </a:r>
            <a:r>
              <a:rPr lang="ru-RU" altLang="ru-RU" sz="2800" dirty="0" err="1"/>
              <a:t>кезеңін</a:t>
            </a:r>
            <a:r>
              <a:rPr lang="ru-RU" altLang="ru-RU" sz="2800" dirty="0"/>
              <a:t> </a:t>
            </a:r>
            <a:r>
              <a:rPr lang="ru-RU" altLang="ru-RU" sz="2800" dirty="0" err="1"/>
              <a:t>қажет</a:t>
            </a:r>
            <a:r>
              <a:rPr lang="ru-RU" altLang="ru-RU" sz="2800" dirty="0"/>
              <a:t> </a:t>
            </a:r>
            <a:r>
              <a:rPr lang="ru-RU" altLang="ru-RU" sz="2800" dirty="0" err="1"/>
              <a:t>етеді</a:t>
            </a:r>
            <a:r>
              <a:rPr lang="ru-RU" altLang="ru-RU" sz="2800" dirty="0"/>
              <a:t> (</a:t>
            </a:r>
            <a:r>
              <a:rPr lang="ru-RU" altLang="ru-RU" sz="2800" dirty="0" err="1"/>
              <a:t>бидай</a:t>
            </a:r>
            <a:r>
              <a:rPr lang="ru-RU" altLang="ru-RU" sz="2800" dirty="0"/>
              <a:t>, </a:t>
            </a:r>
            <a:r>
              <a:rPr lang="ru-RU" altLang="ru-RU" sz="2800" dirty="0" err="1"/>
              <a:t>зығыр</a:t>
            </a:r>
            <a:r>
              <a:rPr lang="ru-RU" altLang="ru-RU" sz="2800" dirty="0"/>
              <a:t>, </a:t>
            </a:r>
            <a:r>
              <a:rPr lang="ru-RU" altLang="ru-RU" sz="2800" dirty="0" err="1"/>
              <a:t>пияз</a:t>
            </a:r>
            <a:r>
              <a:rPr lang="ru-RU" altLang="ru-RU" sz="2800" dirty="0"/>
              <a:t>, </a:t>
            </a:r>
            <a:r>
              <a:rPr lang="ru-RU" altLang="ru-RU" sz="2800" dirty="0" err="1"/>
              <a:t>картоп</a:t>
            </a:r>
            <a:r>
              <a:rPr lang="ru-RU" altLang="ru-RU" sz="2800" dirty="0"/>
              <a:t>, </a:t>
            </a:r>
            <a:r>
              <a:rPr lang="ru-RU" altLang="ru-RU" sz="2800" dirty="0" err="1"/>
              <a:t>сұлы</a:t>
            </a:r>
            <a:r>
              <a:rPr lang="ru-RU" altLang="ru-RU" sz="2800" dirty="0"/>
              <a:t>, </a:t>
            </a:r>
            <a:r>
              <a:rPr lang="ru-RU" altLang="ru-RU" sz="2800" dirty="0" err="1"/>
              <a:t>сәбіз</a:t>
            </a:r>
            <a:r>
              <a:rPr lang="ru-RU" altLang="ru-RU" sz="2800" dirty="0"/>
              <a:t>);</a:t>
            </a:r>
          </a:p>
          <a:p>
            <a:pPr>
              <a:lnSpc>
                <a:spcPct val="90000"/>
              </a:lnSpc>
              <a:defRPr/>
            </a:pPr>
            <a:r>
              <a:rPr lang="ru-RU" altLang="ru-RU" sz="2800" b="1" dirty="0" err="1">
                <a:solidFill>
                  <a:srgbClr val="FF0000"/>
                </a:solidFill>
              </a:rPr>
              <a:t>Фотопериодты</a:t>
            </a:r>
            <a:r>
              <a:rPr lang="ru-RU" altLang="ru-RU" sz="2800" b="1" dirty="0">
                <a:solidFill>
                  <a:srgbClr val="FF0000"/>
                </a:solidFill>
              </a:rPr>
              <a:t> </a:t>
            </a:r>
            <a:r>
              <a:rPr lang="ru-RU" altLang="ru-RU" sz="2800" b="1" dirty="0" err="1">
                <a:solidFill>
                  <a:srgbClr val="FF0000"/>
                </a:solidFill>
              </a:rPr>
              <a:t>түрде</a:t>
            </a:r>
            <a:r>
              <a:rPr lang="ru-RU" altLang="ru-RU" sz="2800" b="1" dirty="0">
                <a:solidFill>
                  <a:srgbClr val="FF0000"/>
                </a:solidFill>
              </a:rPr>
              <a:t> </a:t>
            </a:r>
            <a:r>
              <a:rPr lang="ru-RU" altLang="ru-RU" sz="2800" b="1" dirty="0" err="1">
                <a:solidFill>
                  <a:srgbClr val="FF0000"/>
                </a:solidFill>
              </a:rPr>
              <a:t>бейтарап</a:t>
            </a:r>
            <a:r>
              <a:rPr lang="ru-RU" altLang="ru-RU" sz="2800" b="1" dirty="0">
                <a:solidFill>
                  <a:srgbClr val="FF0000"/>
                </a:solidFill>
              </a:rPr>
              <a:t>: </a:t>
            </a:r>
            <a:r>
              <a:rPr lang="ru-RU" altLang="ru-RU" sz="2800" dirty="0" err="1"/>
              <a:t>фотопериодтың</a:t>
            </a:r>
            <a:r>
              <a:rPr lang="ru-RU" altLang="ru-RU" sz="2800" dirty="0"/>
              <a:t> </a:t>
            </a:r>
            <a:r>
              <a:rPr lang="ru-RU" altLang="ru-RU" sz="2800" dirty="0" err="1"/>
              <a:t>ұзындығы</a:t>
            </a:r>
            <a:r>
              <a:rPr lang="ru-RU" altLang="ru-RU" sz="2800" dirty="0"/>
              <a:t> </a:t>
            </a:r>
            <a:r>
              <a:rPr lang="ru-RU" altLang="ru-RU" sz="2800" dirty="0" err="1"/>
              <a:t>немқұрайды</a:t>
            </a:r>
            <a:r>
              <a:rPr lang="ru-RU" altLang="ru-RU" sz="2800" dirty="0"/>
              <a:t> </a:t>
            </a:r>
            <a:r>
              <a:rPr lang="ru-RU" altLang="ru-RU" sz="2800" dirty="0" err="1"/>
              <a:t>және</a:t>
            </a:r>
            <a:r>
              <a:rPr lang="ru-RU" altLang="ru-RU" sz="2800" dirty="0"/>
              <a:t> </a:t>
            </a:r>
            <a:r>
              <a:rPr lang="ru-RU" altLang="ru-RU" sz="2800" dirty="0" err="1"/>
              <a:t>өте</a:t>
            </a:r>
            <a:r>
              <a:rPr lang="ru-RU" altLang="ru-RU" sz="2800" dirty="0"/>
              <a:t> </a:t>
            </a:r>
            <a:r>
              <a:rPr lang="ru-RU" altLang="ru-RU" sz="2800" dirty="0" err="1"/>
              <a:t>қысқа</a:t>
            </a:r>
            <a:r>
              <a:rPr lang="ru-RU" altLang="ru-RU" sz="2800" dirty="0"/>
              <a:t> </a:t>
            </a:r>
            <a:r>
              <a:rPr lang="ru-RU" altLang="ru-RU" sz="2800" dirty="0" err="1"/>
              <a:t>күнді</a:t>
            </a:r>
            <a:r>
              <a:rPr lang="ru-RU" altLang="ru-RU" sz="2800" dirty="0"/>
              <a:t> </a:t>
            </a:r>
            <a:r>
              <a:rPr lang="ru-RU" altLang="ru-RU" sz="2800" dirty="0" err="1"/>
              <a:t>қоспағанда</a:t>
            </a:r>
            <a:r>
              <a:rPr lang="ru-RU" altLang="ru-RU" sz="2800" dirty="0"/>
              <a:t> (</a:t>
            </a:r>
            <a:r>
              <a:rPr lang="ru-RU" altLang="ru-RU" sz="2800" dirty="0" err="1"/>
              <a:t>жүзім</a:t>
            </a:r>
            <a:r>
              <a:rPr lang="ru-RU" altLang="ru-RU" sz="2800" dirty="0"/>
              <a:t>, </a:t>
            </a:r>
            <a:r>
              <a:rPr lang="ru-RU" altLang="ru-RU" sz="2800" dirty="0" err="1"/>
              <a:t>қызанақ</a:t>
            </a:r>
            <a:r>
              <a:rPr lang="ru-RU" altLang="ru-RU" sz="2800" dirty="0"/>
              <a:t>, </a:t>
            </a:r>
            <a:r>
              <a:rPr lang="ru-RU" altLang="ru-RU" sz="2800" dirty="0" err="1"/>
              <a:t>бәйшешек</a:t>
            </a:r>
            <a:r>
              <a:rPr lang="ru-RU" altLang="ru-RU" sz="2800" dirty="0"/>
              <a:t>, </a:t>
            </a:r>
            <a:r>
              <a:rPr lang="ru-RU" altLang="ru-RU" sz="2800" dirty="0" err="1"/>
              <a:t>қарақұмық</a:t>
            </a:r>
            <a:r>
              <a:rPr lang="ru-RU" altLang="ru-RU" sz="2800" dirty="0"/>
              <a:t>, флокс </a:t>
            </a:r>
            <a:r>
              <a:rPr lang="ru-RU" altLang="ru-RU" sz="2800" dirty="0" err="1"/>
              <a:t>және</a:t>
            </a:r>
            <a:r>
              <a:rPr lang="ru-RU" altLang="ru-RU" sz="2800" dirty="0"/>
              <a:t> </a:t>
            </a:r>
            <a:r>
              <a:rPr lang="ru-RU" altLang="ru-RU" sz="2800" dirty="0" err="1"/>
              <a:t>т.б</a:t>
            </a:r>
            <a:r>
              <a:rPr lang="ru-RU" altLang="ru-RU" sz="2800" dirty="0"/>
              <a:t>.) </a:t>
            </a:r>
            <a:r>
              <a:rPr lang="ru-RU" altLang="ru-RU" sz="2800" dirty="0" err="1"/>
              <a:t>кез-келген</a:t>
            </a:r>
            <a:r>
              <a:rPr lang="ru-RU" altLang="ru-RU" sz="2800" dirty="0"/>
              <a:t> </a:t>
            </a:r>
            <a:r>
              <a:rPr lang="ru-RU" altLang="ru-RU" sz="2800" dirty="0" err="1"/>
              <a:t>күнде</a:t>
            </a:r>
            <a:r>
              <a:rPr lang="ru-RU" altLang="ru-RU" sz="2800" dirty="0"/>
              <a:t> </a:t>
            </a:r>
            <a:r>
              <a:rPr lang="ru-RU" altLang="ru-RU" sz="2800" dirty="0" err="1"/>
              <a:t>гүлдейді</a:t>
            </a:r>
            <a:r>
              <a:rPr lang="ru-RU" altLang="ru-RU" sz="2800" dirty="0"/>
              <a:t>.</a:t>
            </a:r>
          </a:p>
          <a:p>
            <a:pPr marL="0" indent="0">
              <a:lnSpc>
                <a:spcPct val="90000"/>
              </a:lnSpc>
              <a:buFont typeface="Arial" panose="020B0604020202020204" pitchFamily="34" charset="0"/>
              <a:buNone/>
              <a:defRPr/>
            </a:pPr>
            <a:endParaRPr lang="ru-RU" altLang="ru-RU"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4">
            <a:extLst>
              <a:ext uri="{FF2B5EF4-FFF2-40B4-BE49-F238E27FC236}">
                <a16:creationId xmlns:a16="http://schemas.microsoft.com/office/drawing/2014/main" id="{19FF9D75-B627-4DC4-9178-182201DD4FF5}"/>
              </a:ext>
            </a:extLst>
          </p:cNvPr>
          <p:cNvSpPr txBox="1">
            <a:spLocks noChangeArrowheads="1"/>
          </p:cNvSpPr>
          <p:nvPr/>
        </p:nvSpPr>
        <p:spPr bwMode="auto">
          <a:xfrm>
            <a:off x="233363" y="692150"/>
            <a:ext cx="867727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300" b="1">
                <a:solidFill>
                  <a:srgbClr val="FF0000"/>
                </a:solidFill>
                <a:latin typeface="Arial" panose="020B0604020202020204" pitchFamily="34" charset="0"/>
              </a:rPr>
              <a:t>Фотопериодтың практикалық маңызы.</a:t>
            </a:r>
          </a:p>
          <a:p>
            <a:pPr algn="just">
              <a:spcBef>
                <a:spcPct val="0"/>
              </a:spcBef>
              <a:buFontTx/>
              <a:buNone/>
            </a:pPr>
            <a:r>
              <a:rPr lang="ru-RU" altLang="ru-RU" sz="2300">
                <a:latin typeface="Arial" panose="020B0604020202020204" pitchFamily="34" charset="0"/>
              </a:rPr>
              <a:t>1. Фотопериодизм белгілі бір өсімдіктің гүлдейтін мезгілін анықтайды. Мысалы, қысқа күндік өсімдіктер күзде және көктемде гүлдейді. Ұзақ күндізгі өсімдіктер жазда гүлдейді.</a:t>
            </a:r>
          </a:p>
          <a:p>
            <a:pPr algn="just">
              <a:spcBef>
                <a:spcPct val="0"/>
              </a:spcBef>
              <a:buFontTx/>
              <a:buNone/>
            </a:pPr>
            <a:r>
              <a:rPr lang="ru-RU" altLang="ru-RU" sz="2300">
                <a:latin typeface="Arial" panose="020B0604020202020204" pitchFamily="34" charset="0"/>
              </a:rPr>
              <a:t>2. Фотопериодты эффект туралы білу кейбір өсімдіктерді вегетативті фазада ұстауға (мысалы, көптеген көкөністерге) түйнектерден, тамырсабақтардан және т.б. жоғары өнімділік алу үшін немесе көбірек гүлдер мен жемістер алу үшін өсімдікті репродуктивті фазада ұстауға көмектеседі.</a:t>
            </a:r>
          </a:p>
          <a:p>
            <a:pPr algn="just">
              <a:spcBef>
                <a:spcPct val="0"/>
              </a:spcBef>
              <a:buFontTx/>
              <a:buNone/>
            </a:pPr>
            <a:r>
              <a:rPr lang="ru-RU" altLang="ru-RU" sz="2300">
                <a:latin typeface="Arial" panose="020B0604020202020204" pitchFamily="34" charset="0"/>
              </a:rPr>
              <a:t>3. Қолайлы фотопериодты қамтамасыз ете отырып, жыл бойына өсімдіктің гүлденуін жасауға болады.</a:t>
            </a:r>
          </a:p>
          <a:p>
            <a:pPr algn="just">
              <a:spcBef>
                <a:spcPct val="0"/>
              </a:spcBef>
              <a:buFontTx/>
              <a:buNone/>
            </a:pPr>
            <a:r>
              <a:rPr lang="ru-RU" altLang="ru-RU" sz="2300">
                <a:latin typeface="Arial" panose="020B0604020202020204" pitchFamily="34" charset="0"/>
              </a:rPr>
              <a:t>4. Фотопериодизм селекционерлерге өсімдіктерді кесіп өтуге көмектеседі.</a:t>
            </a:r>
          </a:p>
          <a:p>
            <a:pPr algn="just">
              <a:spcBef>
                <a:spcPct val="0"/>
              </a:spcBef>
              <a:buFontTx/>
              <a:buNone/>
            </a:pPr>
            <a:r>
              <a:rPr lang="ru-RU" altLang="ru-RU" sz="2300">
                <a:latin typeface="Arial" panose="020B0604020202020204" pitchFamily="34" charset="0"/>
              </a:rPr>
              <a:t>5. Жылдың әр кезеңінде өсімдіктердің гүлденуін ынталандыру арқылы олардың маусымаралық кезеңінде жемістердің көбеюін қамтамасыз етуге болады.</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5">
            <a:extLst>
              <a:ext uri="{FF2B5EF4-FFF2-40B4-BE49-F238E27FC236}">
                <a16:creationId xmlns:a16="http://schemas.microsoft.com/office/drawing/2014/main" id="{556361C5-A840-44E0-8DDD-B0FD26A1DF97}"/>
              </a:ext>
            </a:extLst>
          </p:cNvPr>
          <p:cNvSpPr txBox="1">
            <a:spLocks noChangeArrowheads="1"/>
          </p:cNvSpPr>
          <p:nvPr/>
        </p:nvSpPr>
        <p:spPr bwMode="auto">
          <a:xfrm>
            <a:off x="250825" y="404813"/>
            <a:ext cx="8640763"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FF0000"/>
                </a:solidFill>
                <a:latin typeface="Arial" panose="020B0604020202020204" pitchFamily="34" charset="0"/>
              </a:rPr>
              <a:t>Фотопериодизм </a:t>
            </a:r>
            <a:r>
              <a:rPr lang="ru-RU" altLang="ru-RU" sz="1800">
                <a:latin typeface="Arial" panose="020B0604020202020204" pitchFamily="34" charset="0"/>
              </a:rPr>
              <a:t>жануарларда - жәндіктерде, балықтарда, құстарда, сүтқоректілерде де белгілі.</a:t>
            </a:r>
          </a:p>
          <a:p>
            <a:pPr algn="just">
              <a:spcBef>
                <a:spcPct val="0"/>
              </a:spcBef>
              <a:buFontTx/>
              <a:buNone/>
            </a:pPr>
            <a:r>
              <a:rPr lang="ru-RU" altLang="ru-RU" sz="1800" b="1">
                <a:solidFill>
                  <a:srgbClr val="FF0000"/>
                </a:solidFill>
                <a:latin typeface="Arial" panose="020B0604020202020204" pitchFamily="34" charset="0"/>
              </a:rPr>
              <a:t>Күндізгі жарықтың ұзақтығына </a:t>
            </a:r>
            <a:r>
              <a:rPr lang="ru-RU" altLang="ru-RU" sz="1800">
                <a:latin typeface="Arial" panose="020B0604020202020204" pitchFamily="34" charset="0"/>
              </a:rPr>
              <a:t>жауап жұптасу (брачный период) маусымының басталуын, терісін тастау (линьки), қысқы ұйқыны және т.б. реттейді.</a:t>
            </a:r>
          </a:p>
          <a:p>
            <a:pPr algn="just">
              <a:spcBef>
                <a:spcPct val="0"/>
              </a:spcBef>
              <a:buFontTx/>
              <a:buNone/>
            </a:pPr>
            <a:r>
              <a:rPr lang="ru-RU" altLang="ru-RU" sz="1800">
                <a:latin typeface="Arial" panose="020B0604020202020204" pitchFamily="34" charset="0"/>
              </a:rPr>
              <a:t> Жануарларда қолайсыз маусымдық құбылыстардың тәжірибесіне бейімделу өсімдіктерге қарағанда әр түрлі болып келеді.</a:t>
            </a:r>
          </a:p>
          <a:p>
            <a:pPr algn="just">
              <a:spcBef>
                <a:spcPct val="0"/>
              </a:spcBef>
              <a:buFontTx/>
              <a:buNone/>
            </a:pPr>
            <a:r>
              <a:rPr lang="ru-RU" altLang="ru-RU" sz="1800">
                <a:latin typeface="Arial" panose="020B0604020202020204" pitchFamily="34" charset="0"/>
              </a:rPr>
              <a:t>Сонымен, жануарлардағы метаболизмдегі маусымдық өзгерістер көбею жиілігінен көрінеді. Көбеюдің негізгі сигналдық факторлары және қоздырғышы - тіршілік ету ортасының жарық режимі болып табылады.</a:t>
            </a:r>
          </a:p>
          <a:p>
            <a:pPr algn="just">
              <a:spcBef>
                <a:spcPct val="0"/>
              </a:spcBef>
              <a:buFontTx/>
              <a:buNone/>
            </a:pPr>
            <a:r>
              <a:rPr lang="ru-RU" altLang="ru-RU" sz="1800" b="1">
                <a:solidFill>
                  <a:srgbClr val="FF0000"/>
                </a:solidFill>
                <a:latin typeface="Arial" panose="020B0604020202020204" pitchFamily="34" charset="0"/>
              </a:rPr>
              <a:t>Жануарлардағы ұйықтауға кету реакциясы </a:t>
            </a:r>
            <a:r>
              <a:rPr lang="ru-RU" altLang="ru-RU" sz="1800">
                <a:latin typeface="Arial" panose="020B0604020202020204" pitchFamily="34" charset="0"/>
              </a:rPr>
              <a:t>қолайсыз маусымдық құбылыстарға бейімделудің бір түрі ретінде қызмет етеді. Бұл олардың дамуының кез-келген кезеңінде болуы мүмкін. Ұйқыға кету - жоғары және қоңыржай ендік жануарлары арасында кең таралған.</a:t>
            </a:r>
          </a:p>
          <a:p>
            <a:pPr algn="just">
              <a:spcBef>
                <a:spcPct val="0"/>
              </a:spcBef>
              <a:buFontTx/>
              <a:buNone/>
            </a:pPr>
            <a:r>
              <a:rPr lang="ru-RU" altLang="ru-RU" sz="1800">
                <a:latin typeface="Arial" panose="020B0604020202020204" pitchFamily="34" charset="0"/>
              </a:rPr>
              <a:t>Жануарлардың қысқы ұйқысы немесе жазғы ұйқысы кезінде метаболизм және оттегінің тұтынылу деңгейі айтарлықтай төмендейді (10-20 есе).</a:t>
            </a:r>
          </a:p>
          <a:p>
            <a:pPr algn="just">
              <a:spcBef>
                <a:spcPct val="0"/>
              </a:spcBef>
              <a:buFontTx/>
              <a:buNone/>
            </a:pPr>
            <a:r>
              <a:rPr lang="ru-RU" altLang="ru-RU" sz="1800">
                <a:latin typeface="Arial" panose="020B0604020202020204" pitchFamily="34" charset="0"/>
              </a:rPr>
              <a:t>Сүтқоректілер және әсіресе қосмекенділер, бауырымен жорғалаушылар және омыртқасыздардың көпшілігі терең қатып қалуға (оцепенение) тропорға түседі.</a:t>
            </a:r>
          </a:p>
          <a:p>
            <a:pPr algn="just">
              <a:spcBef>
                <a:spcPct val="0"/>
              </a:spcBef>
              <a:buFontTx/>
              <a:buNone/>
            </a:pPr>
            <a:r>
              <a:rPr lang="ru-RU" altLang="ru-RU" sz="1800">
                <a:latin typeface="Arial" panose="020B0604020202020204" pitchFamily="34" charset="0"/>
              </a:rPr>
              <a:t>Жыл бойына үнемі өзгеріп отыратын күндізгі сағаттардың ұзақтығы мұнда климаттық факторлардың реттелуші тербелістерінің ауытқуларынан гөрі қолайлы немесе қолайсыз жыл мезгілдерін сипатауға қажет болып табылады.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3">
            <a:extLst>
              <a:ext uri="{FF2B5EF4-FFF2-40B4-BE49-F238E27FC236}">
                <a16:creationId xmlns:a16="http://schemas.microsoft.com/office/drawing/2014/main" id="{7ED4450D-DC7F-4EE0-9147-A6497E85B9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B11A60-69E3-40D8-8E76-C60E04C0E5FA}" type="slidenum">
              <a:rPr lang="ru-RU" altLang="ru-RU" sz="1200" smtClean="0">
                <a:solidFill>
                  <a:srgbClr val="898989"/>
                </a:solidFill>
                <a:latin typeface="Arial" panose="020B0604020202020204" pitchFamily="34" charset="0"/>
              </a:rPr>
              <a:pPr>
                <a:spcBef>
                  <a:spcPct val="0"/>
                </a:spcBef>
                <a:buFontTx/>
                <a:buNone/>
              </a:pPr>
              <a:t>4</a:t>
            </a:fld>
            <a:endParaRPr lang="ru-RU" altLang="ru-RU" sz="1200">
              <a:solidFill>
                <a:srgbClr val="898989"/>
              </a:solidFill>
              <a:latin typeface="Arial" panose="020B0604020202020204" pitchFamily="34" charset="0"/>
            </a:endParaRPr>
          </a:p>
        </p:txBody>
      </p:sp>
      <p:pic>
        <p:nvPicPr>
          <p:cNvPr id="10243" name="Picture 2">
            <a:extLst>
              <a:ext uri="{FF2B5EF4-FFF2-40B4-BE49-F238E27FC236}">
                <a16:creationId xmlns:a16="http://schemas.microsoft.com/office/drawing/2014/main" id="{61FC640C-8B16-472B-995C-8407519A37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836613"/>
            <a:ext cx="6711950" cy="5026025"/>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5">
            <a:extLst>
              <a:ext uri="{FF2B5EF4-FFF2-40B4-BE49-F238E27FC236}">
                <a16:creationId xmlns:a16="http://schemas.microsoft.com/office/drawing/2014/main" id="{5D3A5BB2-3169-40A6-908A-1F6F277AE017}"/>
              </a:ext>
            </a:extLst>
          </p:cNvPr>
          <p:cNvSpPr txBox="1">
            <a:spLocks noChangeArrowheads="1"/>
          </p:cNvSpPr>
          <p:nvPr/>
        </p:nvSpPr>
        <p:spPr bwMode="auto">
          <a:xfrm>
            <a:off x="179388" y="115888"/>
            <a:ext cx="87852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a:latin typeface="Arial" panose="020B0604020202020204" pitchFamily="34" charset="0"/>
              </a:rPr>
              <a:t>Буынаяқтылар, әсіресе жәндіктер үшін диапауза немесе дамудың ұзақ уақытқа тоқтауы тән.</a:t>
            </a:r>
          </a:p>
          <a:p>
            <a:pPr algn="just">
              <a:spcBef>
                <a:spcPct val="0"/>
              </a:spcBef>
              <a:buFontTx/>
              <a:buNone/>
            </a:pPr>
            <a:r>
              <a:rPr lang="ru-RU" altLang="ru-RU" sz="1600">
                <a:latin typeface="Arial" panose="020B0604020202020204" pitchFamily="34" charset="0"/>
              </a:rPr>
              <a:t> Күндізгі жарықтың ұзақтығы зат алмасуды «сақтықпен» қайта құруға (потенциал диапазондарының ауысуы, қордағы заттардың жиналуы, ылғалдың төмендеуі) себеп болатын сигнал ретінде қолданылады.</a:t>
            </a:r>
          </a:p>
          <a:p>
            <a:pPr algn="just">
              <a:spcBef>
                <a:spcPct val="0"/>
              </a:spcBef>
              <a:buFontTx/>
              <a:buNone/>
            </a:pPr>
            <a:r>
              <a:rPr lang="ru-RU" altLang="ru-RU" sz="1600">
                <a:latin typeface="Arial" panose="020B0604020202020204" pitchFamily="34" charset="0"/>
              </a:rPr>
              <a:t>«Ингибирленген» зат алмасу процестері қалыпты температура диапазонында қайта басталғанға дейін белгілі бір уақыт аралығында күтілетін оптимальды температурада жүруі керек (әдетте 0 мен 12 С аралығында). </a:t>
            </a:r>
          </a:p>
          <a:p>
            <a:pPr algn="just">
              <a:spcBef>
                <a:spcPct val="0"/>
              </a:spcBef>
              <a:buFontTx/>
              <a:buNone/>
            </a:pPr>
            <a:r>
              <a:rPr lang="ru-RU" altLang="ru-RU" sz="1600">
                <a:latin typeface="Arial" panose="020B0604020202020204" pitchFamily="34" charset="0"/>
              </a:rPr>
              <a:t>Мысалы, сепкілқанаттылардың (пестрокрыльные) (</a:t>
            </a:r>
            <a:r>
              <a:rPr lang="en-US" altLang="ru-RU" sz="1600">
                <a:latin typeface="Arial" panose="020B0604020202020204" pitchFamily="34" charset="0"/>
              </a:rPr>
              <a:t>Araschinia levana) </a:t>
            </a:r>
            <a:r>
              <a:rPr lang="ru-RU" altLang="ru-RU" sz="1600">
                <a:latin typeface="Arial" panose="020B0604020202020204" pitchFamily="34" charset="0"/>
              </a:rPr>
              <a:t>құрттары ұзақ күндізгі жарықта өмір сүреді (көктемде &gt; 16 сағ), ал олардың қуыршақтары диапаузасыз көбелектердің қараңғы жазғы түрін береді (</a:t>
            </a:r>
            <a:r>
              <a:rPr lang="en-US" altLang="ru-RU" sz="1600">
                <a:latin typeface="Arial" panose="020B0604020202020204" pitchFamily="34" charset="0"/>
              </a:rPr>
              <a:t>f. Prorsa). </a:t>
            </a:r>
            <a:r>
              <a:rPr lang="ru-RU" altLang="ru-RU" sz="1600">
                <a:latin typeface="Arial" panose="020B0604020202020204" pitchFamily="34" charset="0"/>
              </a:rPr>
              <a:t>Күндізгі  аздаған жарық сағаттармен (күздің аяғында &lt;16 сағ) олар жылудың басталуымен жеңіл ақшыл көбелектер (f. levana) шығуы үшін кем дегенде үш ай суықты (0-12 ° </a:t>
            </a:r>
            <a:r>
              <a:rPr lang="en-US" altLang="ru-RU" sz="1600">
                <a:latin typeface="Arial" panose="020B0604020202020204" pitchFamily="34" charset="0"/>
              </a:rPr>
              <a:t>C) </a:t>
            </a:r>
            <a:r>
              <a:rPr lang="ru-RU" altLang="ru-RU" sz="1600">
                <a:latin typeface="Arial" panose="020B0604020202020204" pitchFamily="34" charset="0"/>
              </a:rPr>
              <a:t>қажет ететін диапазонды қуыршақтар болуы керек.</a:t>
            </a:r>
          </a:p>
          <a:p>
            <a:pPr algn="just">
              <a:spcBef>
                <a:spcPct val="0"/>
              </a:spcBef>
              <a:buFontTx/>
              <a:buNone/>
            </a:pPr>
            <a:r>
              <a:rPr lang="ru-RU" altLang="ru-RU" sz="1600">
                <a:latin typeface="Arial" panose="020B0604020202020204" pitchFamily="34" charset="0"/>
              </a:rPr>
              <a:t>Айта кету керек, кез-келген жағдайда диапауза, мысалы, дамудың өзгеруіне байланысты маусымдық немесе басқа диморфизмге әкелмейді.</a:t>
            </a:r>
          </a:p>
          <a:p>
            <a:pPr algn="just">
              <a:spcBef>
                <a:spcPct val="0"/>
              </a:spcBef>
              <a:buFontTx/>
              <a:buNone/>
            </a:pPr>
            <a:r>
              <a:rPr lang="ru-RU" altLang="ru-RU" sz="1600">
                <a:latin typeface="Arial" panose="020B0604020202020204" pitchFamily="34" charset="0"/>
              </a:rPr>
              <a:t>Көптеген жануарларда қолайсыз жағдайларға кеңінен бейімделу - бұл тарихи даму процесінде дамыған миграция немесе белгілі бір бағыттағы тұрақты қозғалыстар.</a:t>
            </a:r>
          </a:p>
          <a:p>
            <a:pPr algn="just">
              <a:spcBef>
                <a:spcPct val="0"/>
              </a:spcBef>
              <a:buFontTx/>
              <a:buNone/>
            </a:pPr>
            <a:r>
              <a:rPr lang="ru-RU" altLang="ru-RU" sz="1600">
                <a:latin typeface="Arial" panose="020B0604020202020204" pitchFamily="34" charset="0"/>
              </a:rPr>
              <a:t>Азық-түліктің жетіспеуі немесе ауа-райының нашарлауы кейбір жәндіктерді (шегірткелер), құстарды (</a:t>
            </a:r>
            <a:r>
              <a:rPr lang="en-US" altLang="ru-RU" sz="1600">
                <a:latin typeface="Arial" panose="020B0604020202020204" pitchFamily="34" charset="0"/>
              </a:rPr>
              <a:t>c</a:t>
            </a:r>
            <a:r>
              <a:rPr lang="ru-RU" altLang="ru-RU" sz="1600">
                <a:latin typeface="Arial" panose="020B0604020202020204" pitchFamily="34" charset="0"/>
              </a:rPr>
              <a:t>елкунчик, крестбрилл, балауыз), сүтқоректілерді (леммингтер) бастапқыда бағытсыз миграцияға итермелейді.</a:t>
            </a:r>
          </a:p>
          <a:p>
            <a:pPr algn="just">
              <a:spcBef>
                <a:spcPct val="0"/>
              </a:spcBef>
              <a:buFontTx/>
              <a:buNone/>
            </a:pPr>
            <a:r>
              <a:rPr lang="ru-RU" altLang="ru-RU" sz="1600">
                <a:latin typeface="Arial" panose="020B0604020202020204" pitchFamily="34" charset="0"/>
              </a:rPr>
              <a:t>Көптеген қоныс аударатын құстардың тұрақты қоныс аударуы жыл сайын ауа-райының өзгеруімен анықталады (ауа-райы құстары деп аталатындар - қарақұйрықтар, қарағайлар, құстар және т.б.).</a:t>
            </a:r>
          </a:p>
          <a:p>
            <a:pPr algn="just">
              <a:spcBef>
                <a:spcPct val="0"/>
              </a:spcBef>
              <a:buFontTx/>
              <a:buNone/>
            </a:pPr>
            <a:r>
              <a:rPr lang="ru-RU" altLang="ru-RU" sz="1600">
                <a:latin typeface="Arial" panose="020B0604020202020204" pitchFamily="34" charset="0"/>
              </a:rPr>
              <a:t>Басқа («инстинктивтік») құстар ауа-райы нашарлап, қоры азайғанға дейін, әдетте, фотопериодты басшылыққа ала отырып, азды-көпті белгілі (белгіленген) уақыттарда ұшып кетеді: лейлек-аист, ориол, қара тездер және т.б.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CE14BD2-C0AA-4D52-ACB4-85EDC970A46C}" type="slidenum">
              <a:rPr lang="ru-RU" altLang="ru-RU" smtClean="0"/>
              <a:pPr>
                <a:defRPr/>
              </a:pPr>
              <a:t>41</a:t>
            </a:fld>
            <a:endParaRPr lang="ru-RU" altLang="ru-RU"/>
          </a:p>
        </p:txBody>
      </p:sp>
      <p:sp>
        <p:nvSpPr>
          <p:cNvPr id="5" name="Прямоугольник 4"/>
          <p:cNvSpPr/>
          <p:nvPr/>
        </p:nvSpPr>
        <p:spPr>
          <a:xfrm>
            <a:off x="251520" y="260648"/>
            <a:ext cx="8640960" cy="5847755"/>
          </a:xfrm>
          <a:prstGeom prst="rect">
            <a:avLst/>
          </a:prstGeom>
        </p:spPr>
        <p:txBody>
          <a:bodyPr wrap="square">
            <a:spAutoFit/>
          </a:bodyPr>
          <a:lstStyle/>
          <a:p>
            <a:pPr indent="538163" algn="just"/>
            <a:r>
              <a:rPr lang="ru-RU" sz="2200" dirty="0" err="1"/>
              <a:t>Дені</a:t>
            </a:r>
            <a:r>
              <a:rPr lang="ru-RU" sz="2200" dirty="0"/>
              <a:t> </a:t>
            </a:r>
            <a:r>
              <a:rPr lang="ru-RU" sz="2200" dirty="0" err="1"/>
              <a:t>сау</a:t>
            </a:r>
            <a:r>
              <a:rPr lang="ru-RU" sz="2200" dirty="0"/>
              <a:t> организм </a:t>
            </a:r>
            <a:r>
              <a:rPr lang="ru-RU" sz="2200" dirty="0" err="1"/>
              <a:t>тәуліктік</a:t>
            </a:r>
            <a:r>
              <a:rPr lang="ru-RU" sz="2200" dirty="0"/>
              <a:t> </a:t>
            </a:r>
            <a:r>
              <a:rPr lang="ru-RU" sz="2200" dirty="0" err="1"/>
              <a:t>қисықтардың</a:t>
            </a:r>
            <a:r>
              <a:rPr lang="ru-RU" sz="2200" dirty="0"/>
              <a:t> </a:t>
            </a:r>
            <a:r>
              <a:rPr lang="ru-RU" sz="2200" dirty="0" err="1"/>
              <a:t>анық</a:t>
            </a:r>
            <a:r>
              <a:rPr lang="ru-RU" sz="2200" dirty="0"/>
              <a:t> </a:t>
            </a:r>
            <a:r>
              <a:rPr lang="ru-RU" sz="2200" dirty="0" err="1"/>
              <a:t>ұйымдастырылуымен</a:t>
            </a:r>
            <a:r>
              <a:rPr lang="ru-RU" sz="2200" dirty="0"/>
              <a:t>, </a:t>
            </a:r>
            <a:r>
              <a:rPr lang="ru-RU" sz="2200" dirty="0" err="1"/>
              <a:t>орташа</a:t>
            </a:r>
            <a:r>
              <a:rPr lang="ru-RU" sz="2200" dirty="0"/>
              <a:t> </a:t>
            </a:r>
            <a:r>
              <a:rPr lang="ru-RU" sz="2200" dirty="0" err="1"/>
              <a:t>мәннің</a:t>
            </a:r>
            <a:r>
              <a:rPr lang="ru-RU" sz="2200" dirty="0"/>
              <a:t> </a:t>
            </a:r>
            <a:r>
              <a:rPr lang="ru-RU" sz="2200" dirty="0" err="1"/>
              <a:t>салыстырмалы</a:t>
            </a:r>
            <a:r>
              <a:rPr lang="ru-RU" sz="2200" dirty="0"/>
              <a:t> </a:t>
            </a:r>
            <a:r>
              <a:rPr lang="ru-RU" sz="2200" dirty="0" err="1"/>
              <a:t>түрде</a:t>
            </a:r>
            <a:r>
              <a:rPr lang="ru-RU" sz="2200" dirty="0"/>
              <a:t> </a:t>
            </a:r>
            <a:r>
              <a:rPr lang="ru-RU" sz="2200" dirty="0" err="1"/>
              <a:t>жоғары</a:t>
            </a:r>
            <a:r>
              <a:rPr lang="ru-RU" sz="2200" dirty="0"/>
              <a:t> </a:t>
            </a:r>
            <a:r>
              <a:rPr lang="ru-RU" sz="2200" dirty="0" err="1"/>
              <a:t>мәнімен</a:t>
            </a:r>
            <a:r>
              <a:rPr lang="ru-RU" sz="2200" dirty="0"/>
              <a:t> </a:t>
            </a:r>
            <a:r>
              <a:rPr lang="ru-RU" sz="2200" dirty="0" err="1"/>
              <a:t>және</a:t>
            </a:r>
            <a:r>
              <a:rPr lang="ru-RU" sz="2200" dirty="0"/>
              <a:t> </a:t>
            </a:r>
            <a:r>
              <a:rPr lang="ru-RU" sz="2200" dirty="0" err="1"/>
              <a:t>олардың</a:t>
            </a:r>
            <a:r>
              <a:rPr lang="ru-RU" sz="2200" dirty="0"/>
              <a:t> </a:t>
            </a:r>
            <a:r>
              <a:rPr lang="ru-RU" sz="2200" dirty="0" err="1" smtClean="0"/>
              <a:t>тәулік</a:t>
            </a:r>
            <a:r>
              <a:rPr lang="ru-RU" sz="2200" dirty="0" smtClean="0"/>
              <a:t> </a:t>
            </a:r>
            <a:r>
              <a:rPr lang="ru-RU" sz="2200" dirty="0" err="1" smtClean="0"/>
              <a:t>аралығында</a:t>
            </a:r>
            <a:r>
              <a:rPr lang="ru-RU" sz="2200" dirty="0" smtClean="0"/>
              <a:t> </a:t>
            </a:r>
            <a:r>
              <a:rPr lang="ru-RU" sz="2200" dirty="0" err="1" smtClean="0"/>
              <a:t>таралуымен</a:t>
            </a:r>
            <a:r>
              <a:rPr lang="ru-RU" sz="2200" dirty="0" smtClean="0"/>
              <a:t>, </a:t>
            </a:r>
            <a:r>
              <a:rPr lang="ru-RU" sz="2200" dirty="0" err="1"/>
              <a:t>бірнеше</a:t>
            </a:r>
            <a:r>
              <a:rPr lang="ru-RU" sz="2200" dirty="0"/>
              <a:t> </a:t>
            </a:r>
            <a:r>
              <a:rPr lang="ru-RU" sz="2200" dirty="0" err="1" smtClean="0"/>
              <a:t>тәулік</a:t>
            </a:r>
            <a:r>
              <a:rPr lang="ru-RU" sz="2200" dirty="0" smtClean="0"/>
              <a:t> </a:t>
            </a:r>
            <a:r>
              <a:rPr lang="ru-RU" sz="2200" dirty="0" err="1" smtClean="0"/>
              <a:t>бойында</a:t>
            </a:r>
            <a:r>
              <a:rPr lang="ru-RU" sz="2200" dirty="0" smtClean="0"/>
              <a:t> </a:t>
            </a:r>
            <a:r>
              <a:rPr lang="ru-RU" sz="2200" dirty="0" err="1"/>
              <a:t>қайталанатын</a:t>
            </a:r>
            <a:r>
              <a:rPr lang="ru-RU" sz="2200" dirty="0"/>
              <a:t> </a:t>
            </a:r>
            <a:r>
              <a:rPr lang="ru-RU" sz="2200" dirty="0" err="1"/>
              <a:t>зерттеулер</a:t>
            </a:r>
            <a:r>
              <a:rPr lang="ru-RU" sz="2200" dirty="0"/>
              <a:t> </a:t>
            </a:r>
            <a:r>
              <a:rPr lang="ru-RU" sz="2200" dirty="0" err="1"/>
              <a:t>кезінде</a:t>
            </a:r>
            <a:r>
              <a:rPr lang="ru-RU" sz="2200" dirty="0"/>
              <a:t> </a:t>
            </a:r>
            <a:r>
              <a:rPr lang="ru-RU" sz="2200" dirty="0" err="1"/>
              <a:t>салыстырмалы</a:t>
            </a:r>
            <a:r>
              <a:rPr lang="ru-RU" sz="2200" dirty="0"/>
              <a:t> </a:t>
            </a:r>
            <a:r>
              <a:rPr lang="ru-RU" sz="2200" dirty="0" err="1"/>
              <a:t>түрде</a:t>
            </a:r>
            <a:r>
              <a:rPr lang="ru-RU" sz="2200" dirty="0"/>
              <a:t> </a:t>
            </a:r>
            <a:r>
              <a:rPr lang="ru-RU" sz="2200" b="1" dirty="0" err="1"/>
              <a:t>тұрақты</a:t>
            </a:r>
            <a:r>
              <a:rPr lang="ru-RU" sz="2200" b="1" dirty="0"/>
              <a:t> </a:t>
            </a:r>
            <a:r>
              <a:rPr lang="ru-RU" sz="2200" b="1" dirty="0" err="1"/>
              <a:t>акрофазамен</a:t>
            </a:r>
            <a:r>
              <a:rPr lang="ru-RU" sz="2200" b="1" dirty="0"/>
              <a:t> </a:t>
            </a:r>
            <a:r>
              <a:rPr lang="ru-RU" sz="2200" dirty="0" err="1"/>
              <a:t>сипатталады</a:t>
            </a:r>
            <a:r>
              <a:rPr lang="ru-RU" sz="2200" dirty="0"/>
              <a:t>.</a:t>
            </a:r>
            <a:endParaRPr lang="ru-RU" sz="2200" dirty="0" smtClean="0"/>
          </a:p>
          <a:p>
            <a:pPr indent="538163" algn="just"/>
            <a:r>
              <a:rPr lang="ru-RU" sz="2200" dirty="0" err="1"/>
              <a:t>Ырғақтардың</a:t>
            </a:r>
            <a:r>
              <a:rPr lang="ru-RU" sz="2200" dirty="0"/>
              <a:t> </a:t>
            </a:r>
            <a:r>
              <a:rPr lang="ru-RU" sz="2200" dirty="0" err="1"/>
              <a:t>құрылымындағы</a:t>
            </a:r>
            <a:r>
              <a:rPr lang="ru-RU" sz="2200" dirty="0"/>
              <a:t> </a:t>
            </a:r>
            <a:r>
              <a:rPr lang="ru-RU" sz="2200" dirty="0" err="1"/>
              <a:t>өзгерістер</a:t>
            </a:r>
            <a:r>
              <a:rPr lang="ru-RU" sz="2200" dirty="0"/>
              <a:t> </a:t>
            </a:r>
            <a:r>
              <a:rPr lang="ru-RU" sz="2200" dirty="0" err="1"/>
              <a:t>елеулі</a:t>
            </a:r>
            <a:r>
              <a:rPr lang="ru-RU" sz="2200" dirty="0"/>
              <a:t> </a:t>
            </a:r>
            <a:r>
              <a:rPr lang="ru-RU" sz="2200" dirty="0" err="1" smtClean="0"/>
              <a:t>бұзылыстарға</a:t>
            </a:r>
            <a:r>
              <a:rPr lang="ru-RU" sz="2200" dirty="0"/>
              <a:t>, </a:t>
            </a:r>
            <a:r>
              <a:rPr lang="ru-RU" sz="2200" dirty="0" err="1"/>
              <a:t>атап</a:t>
            </a:r>
            <a:r>
              <a:rPr lang="ru-RU" sz="2200" dirty="0"/>
              <a:t> </a:t>
            </a:r>
            <a:r>
              <a:rPr lang="ru-RU" sz="2200" dirty="0" err="1"/>
              <a:t>айтқанда</a:t>
            </a:r>
            <a:r>
              <a:rPr lang="ru-RU" sz="2200" dirty="0"/>
              <a:t>, «</a:t>
            </a:r>
            <a:r>
              <a:rPr lang="ru-RU" sz="2200" dirty="0" err="1"/>
              <a:t>хаотикалық</a:t>
            </a:r>
            <a:r>
              <a:rPr lang="ru-RU" sz="2200" dirty="0"/>
              <a:t> </a:t>
            </a:r>
            <a:r>
              <a:rPr lang="ru-RU" sz="2200" dirty="0" err="1"/>
              <a:t>ырғақтардың</a:t>
            </a:r>
            <a:r>
              <a:rPr lang="ru-RU" sz="2200" dirty="0"/>
              <a:t>» </a:t>
            </a:r>
            <a:r>
              <a:rPr lang="ru-RU" sz="2200" dirty="0" err="1"/>
              <a:t>пайда</a:t>
            </a:r>
            <a:r>
              <a:rPr lang="ru-RU" sz="2200" dirty="0"/>
              <a:t> </a:t>
            </a:r>
            <a:r>
              <a:rPr lang="ru-RU" sz="2200" dirty="0" err="1"/>
              <a:t>болуына</a:t>
            </a:r>
            <a:r>
              <a:rPr lang="ru-RU" sz="2200" dirty="0"/>
              <a:t> </a:t>
            </a:r>
            <a:r>
              <a:rPr lang="ru-RU" sz="2200" dirty="0" err="1"/>
              <a:t>әкеледі</a:t>
            </a:r>
            <a:r>
              <a:rPr lang="ru-RU" sz="2200" dirty="0" smtClean="0"/>
              <a:t>.</a:t>
            </a:r>
          </a:p>
          <a:p>
            <a:pPr indent="538163" algn="just"/>
            <a:r>
              <a:rPr lang="ru-RU" sz="2200" dirty="0" err="1" smtClean="0"/>
              <a:t>Организмдегі</a:t>
            </a:r>
            <a:r>
              <a:rPr lang="ru-RU" sz="2200" dirty="0" smtClean="0"/>
              <a:t> </a:t>
            </a:r>
            <a:r>
              <a:rPr lang="ru-RU" sz="2200" dirty="0" err="1"/>
              <a:t>көптеген</a:t>
            </a:r>
            <a:r>
              <a:rPr lang="ru-RU" sz="2200" dirty="0"/>
              <a:t> </a:t>
            </a:r>
            <a:r>
              <a:rPr lang="ru-RU" sz="2200" dirty="0" err="1"/>
              <a:t>патологиялық</a:t>
            </a:r>
            <a:r>
              <a:rPr lang="ru-RU" sz="2200" dirty="0"/>
              <a:t> </a:t>
            </a:r>
            <a:r>
              <a:rPr lang="ru-RU" sz="2200" dirty="0" err="1"/>
              <a:t>процестер</a:t>
            </a:r>
            <a:r>
              <a:rPr lang="ru-RU" sz="2200" dirty="0"/>
              <a:t> </a:t>
            </a:r>
            <a:r>
              <a:rPr lang="ru-RU" sz="2200" dirty="0" err="1"/>
              <a:t>физиологиялық</a:t>
            </a:r>
            <a:r>
              <a:rPr lang="ru-RU" sz="2200" dirty="0"/>
              <a:t> </a:t>
            </a:r>
            <a:r>
              <a:rPr lang="ru-RU" sz="2200" dirty="0" err="1"/>
              <a:t>функциялардың</a:t>
            </a:r>
            <a:r>
              <a:rPr lang="ru-RU" sz="2200" dirty="0"/>
              <a:t> </a:t>
            </a:r>
            <a:r>
              <a:rPr lang="ru-RU" sz="2200" dirty="0" err="1"/>
              <a:t>уақытша</a:t>
            </a:r>
            <a:r>
              <a:rPr lang="ru-RU" sz="2200" dirty="0"/>
              <a:t> </a:t>
            </a:r>
            <a:r>
              <a:rPr lang="ru-RU" sz="2200" dirty="0" err="1"/>
              <a:t>ұйымдастырылуының</a:t>
            </a:r>
            <a:r>
              <a:rPr lang="ru-RU" sz="2200" dirty="0"/>
              <a:t> </a:t>
            </a:r>
            <a:r>
              <a:rPr lang="ru-RU" sz="2200" dirty="0" err="1"/>
              <a:t>бұзылуымен</a:t>
            </a:r>
            <a:r>
              <a:rPr lang="ru-RU" sz="2200" dirty="0"/>
              <a:t> </a:t>
            </a:r>
            <a:r>
              <a:rPr lang="ru-RU" sz="2200" dirty="0" err="1"/>
              <a:t>бірге</a:t>
            </a:r>
            <a:r>
              <a:rPr lang="ru-RU" sz="2200" dirty="0"/>
              <a:t> </a:t>
            </a:r>
            <a:r>
              <a:rPr lang="ru-RU" sz="2200" dirty="0" err="1"/>
              <a:t>жүреді</a:t>
            </a:r>
            <a:r>
              <a:rPr lang="ru-RU" sz="2200" dirty="0"/>
              <a:t>, </a:t>
            </a:r>
            <a:r>
              <a:rPr lang="ru-RU" sz="2200" dirty="0" err="1"/>
              <a:t>және</a:t>
            </a:r>
            <a:r>
              <a:rPr lang="ru-RU" sz="2200" dirty="0"/>
              <a:t> </a:t>
            </a:r>
            <a:r>
              <a:rPr lang="ru-RU" sz="2200" dirty="0" err="1"/>
              <a:t>сонымен</a:t>
            </a:r>
            <a:r>
              <a:rPr lang="ru-RU" sz="2200" dirty="0"/>
              <a:t> </a:t>
            </a:r>
            <a:r>
              <a:rPr lang="ru-RU" sz="2200" dirty="0" err="1"/>
              <a:t>бірге</a:t>
            </a:r>
            <a:r>
              <a:rPr lang="ru-RU" sz="2200" dirty="0"/>
              <a:t> </a:t>
            </a:r>
            <a:r>
              <a:rPr lang="ru-RU" sz="2200" dirty="0" err="1"/>
              <a:t>ырғақтардың</a:t>
            </a:r>
            <a:r>
              <a:rPr lang="ru-RU" sz="2200" dirty="0"/>
              <a:t> </a:t>
            </a:r>
            <a:r>
              <a:rPr lang="ru-RU" sz="2200" dirty="0" err="1"/>
              <a:t>сәйкес</a:t>
            </a:r>
            <a:r>
              <a:rPr lang="ru-RU" sz="2200" dirty="0"/>
              <a:t> </a:t>
            </a:r>
            <a:r>
              <a:rPr lang="ru-RU" sz="2200" dirty="0" err="1"/>
              <a:t>келмеуі</a:t>
            </a:r>
            <a:r>
              <a:rPr lang="ru-RU" sz="2200" dirty="0"/>
              <a:t> </a:t>
            </a:r>
            <a:r>
              <a:rPr lang="ru-RU" sz="2200" dirty="0" err="1"/>
              <a:t>организмдегі</a:t>
            </a:r>
            <a:r>
              <a:rPr lang="ru-RU" sz="2200" dirty="0"/>
              <a:t> </a:t>
            </a:r>
            <a:r>
              <a:rPr lang="ru-RU" sz="2200" dirty="0" err="1"/>
              <a:t>айқын</a:t>
            </a:r>
            <a:r>
              <a:rPr lang="ru-RU" sz="2200" dirty="0"/>
              <a:t> </a:t>
            </a:r>
            <a:r>
              <a:rPr lang="ru-RU" sz="2200" dirty="0" err="1"/>
              <a:t>патологиялық</a:t>
            </a:r>
            <a:r>
              <a:rPr lang="ru-RU" sz="2200" dirty="0"/>
              <a:t> </a:t>
            </a:r>
            <a:r>
              <a:rPr lang="ru-RU" sz="2200" dirty="0" err="1"/>
              <a:t>өзгерістердің</a:t>
            </a:r>
            <a:r>
              <a:rPr lang="ru-RU" sz="2200" dirty="0"/>
              <a:t> (</a:t>
            </a:r>
            <a:r>
              <a:rPr lang="ru-RU" sz="2200" dirty="0" err="1"/>
              <a:t>десинхроз</a:t>
            </a:r>
            <a:r>
              <a:rPr lang="ru-RU" sz="2200" dirty="0"/>
              <a:t>) </a:t>
            </a:r>
            <a:r>
              <a:rPr lang="ru-RU" sz="2200" dirty="0" err="1"/>
              <a:t>себептерінің</a:t>
            </a:r>
            <a:r>
              <a:rPr lang="ru-RU" sz="2200" dirty="0"/>
              <a:t> </a:t>
            </a:r>
            <a:r>
              <a:rPr lang="ru-RU" sz="2200" dirty="0" err="1"/>
              <a:t>бірі</a:t>
            </a:r>
            <a:r>
              <a:rPr lang="ru-RU" sz="2200" dirty="0"/>
              <a:t> </a:t>
            </a:r>
            <a:r>
              <a:rPr lang="ru-RU" sz="2200" dirty="0" err="1"/>
              <a:t>болып</a:t>
            </a:r>
            <a:r>
              <a:rPr lang="ru-RU" sz="2200" dirty="0"/>
              <a:t> </a:t>
            </a:r>
            <a:r>
              <a:rPr lang="ru-RU" sz="2200" dirty="0" err="1"/>
              <a:t>табылады</a:t>
            </a:r>
            <a:r>
              <a:rPr lang="ru-RU" sz="2200" dirty="0"/>
              <a:t>.</a:t>
            </a:r>
          </a:p>
          <a:p>
            <a:pPr indent="538163" algn="just"/>
            <a:r>
              <a:rPr lang="ru-RU" sz="2200" b="1" dirty="0" err="1"/>
              <a:t>Хрономедицина</a:t>
            </a:r>
            <a:r>
              <a:rPr lang="ru-RU" sz="2200" dirty="0"/>
              <a:t> </a:t>
            </a:r>
            <a:r>
              <a:rPr lang="ru-RU" sz="2200" dirty="0" err="1"/>
              <a:t>сау</a:t>
            </a:r>
            <a:r>
              <a:rPr lang="ru-RU" sz="2200" dirty="0"/>
              <a:t> </a:t>
            </a:r>
            <a:r>
              <a:rPr lang="ru-RU" sz="2200" dirty="0" err="1"/>
              <a:t>және</a:t>
            </a:r>
            <a:r>
              <a:rPr lang="ru-RU" sz="2200" dirty="0"/>
              <a:t> </a:t>
            </a:r>
            <a:r>
              <a:rPr lang="ru-RU" sz="2200" dirty="0" err="1"/>
              <a:t>науқас</a:t>
            </a:r>
            <a:r>
              <a:rPr lang="ru-RU" sz="2200" dirty="0"/>
              <a:t> </a:t>
            </a:r>
            <a:r>
              <a:rPr lang="ru-RU" sz="2200" dirty="0" err="1"/>
              <a:t>адамның</a:t>
            </a:r>
            <a:r>
              <a:rPr lang="ru-RU" sz="2200" dirty="0"/>
              <a:t> </a:t>
            </a:r>
            <a:r>
              <a:rPr lang="ru-RU" sz="2200" dirty="0" err="1"/>
              <a:t>функцияларын</a:t>
            </a:r>
            <a:r>
              <a:rPr lang="ru-RU" sz="2200" dirty="0"/>
              <a:t> </a:t>
            </a:r>
            <a:r>
              <a:rPr lang="ru-RU" sz="2200" dirty="0" err="1"/>
              <a:t>ырғақты</a:t>
            </a:r>
            <a:r>
              <a:rPr lang="ru-RU" sz="2200" dirty="0"/>
              <a:t> </a:t>
            </a:r>
            <a:r>
              <a:rPr lang="ru-RU" sz="2200" dirty="0" err="1"/>
              <a:t>ұйымдастыру</a:t>
            </a:r>
            <a:r>
              <a:rPr lang="ru-RU" sz="2200" dirty="0"/>
              <a:t> </a:t>
            </a:r>
            <a:r>
              <a:rPr lang="ru-RU" sz="2200" dirty="0" err="1" smtClean="0"/>
              <a:t>заңдылықтарын</a:t>
            </a:r>
            <a:r>
              <a:rPr lang="ru-RU" sz="2200" dirty="0" smtClean="0"/>
              <a:t>, </a:t>
            </a:r>
            <a:r>
              <a:rPr lang="ru-RU" sz="2200" dirty="0" err="1" smtClean="0"/>
              <a:t>әрі</a:t>
            </a:r>
            <a:r>
              <a:rPr lang="ru-RU" sz="2200" dirty="0" smtClean="0"/>
              <a:t> </a:t>
            </a:r>
            <a:r>
              <a:rPr lang="ru-RU" sz="2200" dirty="0" err="1" smtClean="0"/>
              <a:t>қарай</a:t>
            </a:r>
            <a:r>
              <a:rPr lang="ru-RU" sz="2200" dirty="0" smtClean="0"/>
              <a:t> </a:t>
            </a:r>
            <a:r>
              <a:rPr lang="ru-RU" sz="2200" dirty="0" err="1"/>
              <a:t>организмге</a:t>
            </a:r>
            <a:r>
              <a:rPr lang="ru-RU" sz="2200" dirty="0"/>
              <a:t> </a:t>
            </a:r>
            <a:r>
              <a:rPr lang="ru-RU" sz="2200" dirty="0" err="1"/>
              <a:t>емдік</a:t>
            </a:r>
            <a:r>
              <a:rPr lang="ru-RU" sz="2200" dirty="0"/>
              <a:t> </a:t>
            </a:r>
            <a:r>
              <a:rPr lang="ru-RU" sz="2200" dirty="0" err="1"/>
              <a:t>және</a:t>
            </a:r>
            <a:r>
              <a:rPr lang="ru-RU" sz="2200" dirty="0"/>
              <a:t> </a:t>
            </a:r>
            <a:r>
              <a:rPr lang="ru-RU" sz="2200" dirty="0" err="1"/>
              <a:t>профилактикалық</a:t>
            </a:r>
            <a:r>
              <a:rPr lang="ru-RU" sz="2200" dirty="0"/>
              <a:t> </a:t>
            </a:r>
            <a:r>
              <a:rPr lang="ru-RU" sz="2200" dirty="0" err="1"/>
              <a:t>әсер</a:t>
            </a:r>
            <a:r>
              <a:rPr lang="ru-RU" sz="2200" dirty="0"/>
              <a:t> </a:t>
            </a:r>
            <a:r>
              <a:rPr lang="ru-RU" sz="2200" dirty="0" err="1"/>
              <a:t>ету</a:t>
            </a:r>
            <a:r>
              <a:rPr lang="ru-RU" sz="2200" dirty="0"/>
              <a:t> </a:t>
            </a:r>
            <a:r>
              <a:rPr lang="ru-RU" sz="2200" dirty="0" err="1" smtClean="0"/>
              <a:t>уақытына</a:t>
            </a:r>
            <a:r>
              <a:rPr lang="ru-RU" sz="2200" dirty="0" smtClean="0"/>
              <a:t> </a:t>
            </a:r>
            <a:r>
              <a:rPr lang="ru-RU" sz="2200" dirty="0" err="1"/>
              <a:t>бөлудің</a:t>
            </a:r>
            <a:r>
              <a:rPr lang="ru-RU" sz="2200" dirty="0"/>
              <a:t> </a:t>
            </a:r>
            <a:r>
              <a:rPr lang="ru-RU" sz="2200" dirty="0" err="1"/>
              <a:t>оңтайлы</a:t>
            </a:r>
            <a:r>
              <a:rPr lang="ru-RU" sz="2200" dirty="0"/>
              <a:t> </a:t>
            </a:r>
            <a:r>
              <a:rPr lang="ru-RU" sz="2200" dirty="0" err="1"/>
              <a:t>схемаларын</a:t>
            </a:r>
            <a:r>
              <a:rPr lang="ru-RU" sz="2200" dirty="0"/>
              <a:t> </a:t>
            </a:r>
            <a:r>
              <a:rPr lang="ru-RU" sz="2200" dirty="0" err="1" smtClean="0"/>
              <a:t>әзірлеуімен</a:t>
            </a:r>
            <a:r>
              <a:rPr lang="ru-RU" sz="2200" dirty="0" smtClean="0"/>
              <a:t> </a:t>
            </a:r>
            <a:r>
              <a:rPr lang="ru-RU" sz="2200" dirty="0" err="1"/>
              <a:t>зерттейді</a:t>
            </a:r>
            <a:r>
              <a:rPr lang="ru-RU" sz="2200" dirty="0" smtClean="0"/>
              <a:t>.</a:t>
            </a:r>
            <a:endParaRPr lang="ru-RU" sz="2200" dirty="0"/>
          </a:p>
        </p:txBody>
      </p:sp>
    </p:spTree>
    <p:extLst>
      <p:ext uri="{BB962C8B-B14F-4D97-AF65-F5344CB8AC3E}">
        <p14:creationId xmlns:p14="http://schemas.microsoft.com/office/powerpoint/2010/main" val="1675697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altLang="ru-RU" smtClean="0"/>
          </a:p>
        </p:txBody>
      </p:sp>
      <p:sp>
        <p:nvSpPr>
          <p:cNvPr id="7171" name="Объект 2"/>
          <p:cNvSpPr>
            <a:spLocks noGrp="1"/>
          </p:cNvSpPr>
          <p:nvPr>
            <p:ph idx="1"/>
          </p:nvPr>
        </p:nvSpPr>
        <p:spPr/>
        <p:txBody>
          <a:bodyPr/>
          <a:lstStyle/>
          <a:p>
            <a:endParaRPr lang="ru-RU" altLang="ru-RU" smtClean="0"/>
          </a:p>
        </p:txBody>
      </p:sp>
      <p:pic>
        <p:nvPicPr>
          <p:cNvPr id="7172"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638"/>
            <a:ext cx="8662988" cy="62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57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CE14BD2-C0AA-4D52-ACB4-85EDC970A46C}" type="slidenum">
              <a:rPr lang="ru-RU" altLang="ru-RU" smtClean="0"/>
              <a:pPr>
                <a:defRPr/>
              </a:pPr>
              <a:t>43</a:t>
            </a:fld>
            <a:endParaRPr lang="ru-RU" altLang="ru-RU"/>
          </a:p>
        </p:txBody>
      </p:sp>
      <p:pic>
        <p:nvPicPr>
          <p:cNvPr id="2" name="Рисунок 1"/>
          <p:cNvPicPr>
            <a:picLocks noChangeAspect="1"/>
          </p:cNvPicPr>
          <p:nvPr/>
        </p:nvPicPr>
        <p:blipFill rotWithShape="1">
          <a:blip r:embed="rId2"/>
          <a:srcRect t="19724"/>
          <a:stretch/>
        </p:blipFill>
        <p:spPr>
          <a:xfrm>
            <a:off x="251520" y="908720"/>
            <a:ext cx="8753412" cy="5270152"/>
          </a:xfrm>
          <a:prstGeom prst="rect">
            <a:avLst/>
          </a:prstGeom>
        </p:spPr>
      </p:pic>
    </p:spTree>
    <p:extLst>
      <p:ext uri="{BB962C8B-B14F-4D97-AF65-F5344CB8AC3E}">
        <p14:creationId xmlns:p14="http://schemas.microsoft.com/office/powerpoint/2010/main" val="2906391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50" y="428625"/>
            <a:ext cx="8183563" cy="6215063"/>
          </a:xfrm>
        </p:spPr>
        <p:txBody>
          <a:bodyPr>
            <a:normAutofit/>
          </a:bodyPr>
          <a:lstStyle/>
          <a:p>
            <a:pPr indent="538163" algn="just" fontAlgn="auto">
              <a:spcAft>
                <a:spcPts val="0"/>
              </a:spcAft>
              <a:defRPr/>
            </a:pPr>
            <a:r>
              <a:rPr lang="ru-RU" dirty="0">
                <a:solidFill>
                  <a:schemeClr val="tx1"/>
                </a:solidFill>
              </a:rPr>
              <a:t>Сформировалось новое научное направление — </a:t>
            </a:r>
            <a:r>
              <a:rPr lang="ru-RU" dirty="0" err="1">
                <a:solidFill>
                  <a:srgbClr val="FF0000"/>
                </a:solidFill>
              </a:rPr>
              <a:t>хрономедицина</a:t>
            </a:r>
            <a:r>
              <a:rPr lang="ru-RU" dirty="0">
                <a:solidFill>
                  <a:srgbClr val="FF0000"/>
                </a:solidFill>
              </a:rPr>
              <a:t>,</a:t>
            </a:r>
            <a:r>
              <a:rPr lang="ru-RU" dirty="0">
                <a:solidFill>
                  <a:schemeClr val="tx1"/>
                </a:solidFill>
              </a:rPr>
              <a:t> включающее такие разделы, как </a:t>
            </a:r>
          </a:p>
          <a:p>
            <a:pPr indent="538163" algn="just" fontAlgn="auto">
              <a:spcAft>
                <a:spcPts val="0"/>
              </a:spcAft>
              <a:defRPr/>
            </a:pPr>
            <a:r>
              <a:rPr lang="ru-RU" dirty="0" err="1">
                <a:solidFill>
                  <a:schemeClr val="tx1"/>
                </a:solidFill>
              </a:rPr>
              <a:t>хронопатология</a:t>
            </a:r>
            <a:r>
              <a:rPr lang="ru-RU" dirty="0">
                <a:solidFill>
                  <a:schemeClr val="tx1"/>
                </a:solidFill>
              </a:rPr>
              <a:t>, </a:t>
            </a:r>
            <a:endParaRPr lang="ru-RU" dirty="0" smtClean="0">
              <a:solidFill>
                <a:schemeClr val="tx1"/>
              </a:solidFill>
            </a:endParaRPr>
          </a:p>
          <a:p>
            <a:pPr indent="538163" algn="just" fontAlgn="auto">
              <a:spcAft>
                <a:spcPts val="0"/>
              </a:spcAft>
              <a:defRPr/>
            </a:pPr>
            <a:r>
              <a:rPr lang="ru-RU" dirty="0" err="1" smtClean="0">
                <a:solidFill>
                  <a:schemeClr val="tx1"/>
                </a:solidFill>
              </a:rPr>
              <a:t>хронофармакология</a:t>
            </a:r>
            <a:r>
              <a:rPr lang="ru-RU" dirty="0">
                <a:solidFill>
                  <a:schemeClr val="tx1"/>
                </a:solidFill>
              </a:rPr>
              <a:t>, </a:t>
            </a:r>
            <a:endParaRPr lang="ru-RU" dirty="0" smtClean="0">
              <a:solidFill>
                <a:schemeClr val="tx1"/>
              </a:solidFill>
            </a:endParaRPr>
          </a:p>
          <a:p>
            <a:pPr indent="538163" algn="just" fontAlgn="auto">
              <a:spcAft>
                <a:spcPts val="0"/>
              </a:spcAft>
              <a:defRPr/>
            </a:pPr>
            <a:r>
              <a:rPr lang="ru-RU" dirty="0" err="1" smtClean="0">
                <a:solidFill>
                  <a:schemeClr val="tx1"/>
                </a:solidFill>
              </a:rPr>
              <a:t>хронотерапия</a:t>
            </a:r>
            <a:r>
              <a:rPr lang="ru-RU" dirty="0">
                <a:solidFill>
                  <a:schemeClr val="tx1"/>
                </a:solidFill>
              </a:rPr>
              <a:t>,  </a:t>
            </a:r>
            <a:endParaRPr lang="ru-RU" dirty="0" smtClean="0">
              <a:solidFill>
                <a:schemeClr val="tx1"/>
              </a:solidFill>
            </a:endParaRPr>
          </a:p>
          <a:p>
            <a:pPr indent="538163" algn="just" fontAlgn="auto">
              <a:spcAft>
                <a:spcPts val="0"/>
              </a:spcAft>
              <a:defRPr/>
            </a:pPr>
            <a:r>
              <a:rPr lang="ru-RU" dirty="0" err="1" smtClean="0">
                <a:solidFill>
                  <a:schemeClr val="tx1"/>
                </a:solidFill>
              </a:rPr>
              <a:t>хронофизиотерапия</a:t>
            </a:r>
            <a:r>
              <a:rPr lang="ru-RU" dirty="0">
                <a:solidFill>
                  <a:schemeClr val="tx1"/>
                </a:solidFill>
              </a:rPr>
              <a:t>.</a:t>
            </a:r>
          </a:p>
          <a:p>
            <a:pPr fontAlgn="auto">
              <a:spcAft>
                <a:spcPts val="0"/>
              </a:spcAft>
              <a:buFont typeface="Wingdings 2"/>
              <a:buNone/>
              <a:defRPr/>
            </a:pPr>
            <a:endParaRPr lang="ru-RU" dirty="0" smtClean="0">
              <a:solidFill>
                <a:schemeClr val="accent3">
                  <a:lumMod val="75000"/>
                </a:schemeClr>
              </a:solidFill>
            </a:endParaRPr>
          </a:p>
        </p:txBody>
      </p:sp>
    </p:spTree>
    <p:extLst>
      <p:ext uri="{BB962C8B-B14F-4D97-AF65-F5344CB8AC3E}">
        <p14:creationId xmlns:p14="http://schemas.microsoft.com/office/powerpoint/2010/main" val="1980426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6247864"/>
          </a:xfrm>
          <a:prstGeom prst="rect">
            <a:avLst/>
          </a:prstGeom>
        </p:spPr>
        <p:txBody>
          <a:bodyPr wrap="square">
            <a:spAutoFit/>
          </a:bodyPr>
          <a:lstStyle/>
          <a:p>
            <a:pPr indent="538163" algn="just"/>
            <a:r>
              <a:rPr lang="ru-RU" sz="2000" b="1" dirty="0">
                <a:solidFill>
                  <a:srgbClr val="FF0000"/>
                </a:solidFill>
              </a:rPr>
              <a:t>ХРОНОТЕРАПИЯ</a:t>
            </a:r>
          </a:p>
          <a:p>
            <a:pPr indent="538163" algn="just"/>
            <a:r>
              <a:rPr lang="ru-RU" sz="2000" dirty="0" smtClean="0"/>
              <a:t>Адам </a:t>
            </a:r>
            <a:r>
              <a:rPr lang="ru-RU" sz="2000" dirty="0" err="1"/>
              <a:t>организмінің</a:t>
            </a:r>
            <a:r>
              <a:rPr lang="ru-RU" sz="2000" dirty="0"/>
              <a:t> </a:t>
            </a:r>
            <a:r>
              <a:rPr lang="ru-RU" sz="2000" dirty="0" err="1"/>
              <a:t>биологиялық</a:t>
            </a:r>
            <a:r>
              <a:rPr lang="ru-RU" sz="2000" dirty="0"/>
              <a:t> </a:t>
            </a:r>
            <a:r>
              <a:rPr lang="ru-RU" sz="2000" dirty="0" err="1"/>
              <a:t>ырғақтарын</a:t>
            </a:r>
            <a:r>
              <a:rPr lang="ru-RU" sz="2000" dirty="0"/>
              <a:t> </a:t>
            </a:r>
            <a:r>
              <a:rPr lang="ru-RU" sz="2000" dirty="0" err="1"/>
              <a:t>емдік</a:t>
            </a:r>
            <a:r>
              <a:rPr lang="ru-RU" sz="2000" dirty="0"/>
              <a:t> </a:t>
            </a:r>
            <a:r>
              <a:rPr lang="ru-RU" sz="2000" dirty="0" err="1"/>
              <a:t>мақсатта</a:t>
            </a:r>
            <a:r>
              <a:rPr lang="ru-RU" sz="2000" dirty="0"/>
              <a:t> </a:t>
            </a:r>
            <a:r>
              <a:rPr lang="ru-RU" sz="2000" dirty="0" err="1"/>
              <a:t>қолдану</a:t>
            </a:r>
            <a:r>
              <a:rPr lang="ru-RU" sz="2000" dirty="0"/>
              <a:t>.  </a:t>
            </a:r>
            <a:r>
              <a:rPr lang="ru-RU" sz="2000" dirty="0" err="1"/>
              <a:t>Биологиялық</a:t>
            </a:r>
            <a:r>
              <a:rPr lang="ru-RU" sz="2000" dirty="0"/>
              <a:t> </a:t>
            </a:r>
            <a:r>
              <a:rPr lang="ru-RU" sz="2000" dirty="0" err="1"/>
              <a:t>ырғақтардың</a:t>
            </a:r>
            <a:r>
              <a:rPr lang="ru-RU" sz="2000" dirty="0"/>
              <a:t> </a:t>
            </a:r>
            <a:r>
              <a:rPr lang="ru-RU" sz="2000" dirty="0" err="1"/>
              <a:t>өзгерісі</a:t>
            </a:r>
            <a:r>
              <a:rPr lang="ru-RU" sz="2000" dirty="0"/>
              <a:t> </a:t>
            </a:r>
            <a:r>
              <a:rPr lang="ru-RU" sz="2000" dirty="0" err="1"/>
              <a:t>кез</a:t>
            </a:r>
            <a:r>
              <a:rPr lang="ru-RU" sz="2000" dirty="0"/>
              <a:t> </a:t>
            </a:r>
            <a:r>
              <a:rPr lang="ru-RU" sz="2000" dirty="0" err="1"/>
              <a:t>келген</a:t>
            </a:r>
            <a:r>
              <a:rPr lang="ru-RU" sz="2000" dirty="0"/>
              <a:t> </a:t>
            </a:r>
            <a:r>
              <a:rPr lang="ru-RU" sz="2000" dirty="0" err="1"/>
              <a:t>аурудың</a:t>
            </a:r>
            <a:r>
              <a:rPr lang="ru-RU" sz="2000" dirty="0"/>
              <a:t> </a:t>
            </a:r>
            <a:r>
              <a:rPr lang="ru-RU" sz="2000" dirty="0" err="1"/>
              <a:t>дамуының</a:t>
            </a:r>
            <a:r>
              <a:rPr lang="ru-RU" sz="2000" dirty="0"/>
              <a:t> </a:t>
            </a:r>
            <a:r>
              <a:rPr lang="ru-RU" sz="2000" dirty="0" err="1"/>
              <a:t>алғышарты</a:t>
            </a:r>
            <a:r>
              <a:rPr lang="ru-RU" sz="2000" dirty="0"/>
              <a:t> </a:t>
            </a:r>
            <a:r>
              <a:rPr lang="ru-RU" sz="2000" dirty="0" err="1"/>
              <a:t>болып</a:t>
            </a:r>
            <a:r>
              <a:rPr lang="ru-RU" sz="2000" dirty="0"/>
              <a:t> </a:t>
            </a:r>
            <a:r>
              <a:rPr lang="ru-RU" sz="2000" dirty="0" err="1"/>
              <a:t>табылады</a:t>
            </a:r>
            <a:r>
              <a:rPr lang="ru-RU" sz="2000" dirty="0"/>
              <a:t> </a:t>
            </a:r>
            <a:r>
              <a:rPr lang="ru-RU" sz="2000" dirty="0" err="1"/>
              <a:t>және</a:t>
            </a:r>
            <a:r>
              <a:rPr lang="ru-RU" sz="2000" dirty="0"/>
              <a:t> </a:t>
            </a:r>
            <a:r>
              <a:rPr lang="ru-RU" sz="2000" dirty="0" err="1"/>
              <a:t>бұл</a:t>
            </a:r>
            <a:r>
              <a:rPr lang="ru-RU" sz="2000" dirty="0"/>
              <a:t> </a:t>
            </a:r>
            <a:r>
              <a:rPr lang="ru-RU" sz="2000" b="1" dirty="0" err="1">
                <a:solidFill>
                  <a:srgbClr val="FF0000"/>
                </a:solidFill>
              </a:rPr>
              <a:t>бұзылыстарды</a:t>
            </a:r>
            <a:r>
              <a:rPr lang="ru-RU" sz="2000" b="1" dirty="0">
                <a:solidFill>
                  <a:srgbClr val="FF0000"/>
                </a:solidFill>
              </a:rPr>
              <a:t> </a:t>
            </a:r>
            <a:r>
              <a:rPr lang="ru-RU" sz="2000" b="1" dirty="0" err="1">
                <a:solidFill>
                  <a:srgbClr val="FF0000"/>
                </a:solidFill>
              </a:rPr>
              <a:t>коррекциялау</a:t>
            </a:r>
            <a:r>
              <a:rPr lang="ru-RU" sz="2000" dirty="0"/>
              <a:t> </a:t>
            </a:r>
            <a:r>
              <a:rPr lang="ru-RU" sz="2000" b="1" dirty="0" err="1">
                <a:solidFill>
                  <a:srgbClr val="FF0000"/>
                </a:solidFill>
              </a:rPr>
              <a:t>хронотерапияның</a:t>
            </a:r>
            <a:r>
              <a:rPr lang="ru-RU" sz="2000" b="1" dirty="0">
                <a:solidFill>
                  <a:srgbClr val="FF0000"/>
                </a:solidFill>
              </a:rPr>
              <a:t> </a:t>
            </a:r>
            <a:r>
              <a:rPr lang="ru-RU" sz="2000" b="1" dirty="0" err="1">
                <a:solidFill>
                  <a:srgbClr val="FF0000"/>
                </a:solidFill>
              </a:rPr>
              <a:t>негізгі</a:t>
            </a:r>
            <a:r>
              <a:rPr lang="ru-RU" sz="2000" b="1" dirty="0">
                <a:solidFill>
                  <a:srgbClr val="FF0000"/>
                </a:solidFill>
              </a:rPr>
              <a:t> </a:t>
            </a:r>
            <a:r>
              <a:rPr lang="ru-RU" sz="2000" b="1" dirty="0" err="1">
                <a:solidFill>
                  <a:srgbClr val="FF0000"/>
                </a:solidFill>
              </a:rPr>
              <a:t>міндеті</a:t>
            </a:r>
            <a:r>
              <a:rPr lang="ru-RU" sz="2000" b="1" dirty="0">
                <a:solidFill>
                  <a:srgbClr val="FF0000"/>
                </a:solidFill>
              </a:rPr>
              <a:t> </a:t>
            </a:r>
            <a:r>
              <a:rPr lang="ru-RU" sz="2000" dirty="0" err="1"/>
              <a:t>болып</a:t>
            </a:r>
            <a:r>
              <a:rPr lang="ru-RU" sz="2000" dirty="0"/>
              <a:t> </a:t>
            </a:r>
            <a:r>
              <a:rPr lang="ru-RU" sz="2000" dirty="0" err="1"/>
              <a:t>табылады</a:t>
            </a:r>
            <a:r>
              <a:rPr lang="ru-RU" sz="2000" dirty="0"/>
              <a:t>. </a:t>
            </a:r>
            <a:endParaRPr lang="ru-RU" sz="2000" dirty="0" smtClean="0"/>
          </a:p>
          <a:p>
            <a:pPr indent="538163" algn="just"/>
            <a:r>
              <a:rPr lang="ru-RU" sz="2000" dirty="0"/>
              <a:t>Адам </a:t>
            </a:r>
            <a:r>
              <a:rPr lang="ru-RU" sz="2000" dirty="0" err="1"/>
              <a:t>табиғаттың</a:t>
            </a:r>
            <a:r>
              <a:rPr lang="ru-RU" sz="2000" dirty="0"/>
              <a:t> </a:t>
            </a:r>
            <a:r>
              <a:rPr lang="ru-RU" sz="2000" dirty="0" err="1"/>
              <a:t>бір</a:t>
            </a:r>
            <a:r>
              <a:rPr lang="ru-RU" sz="2000" dirty="0"/>
              <a:t> </a:t>
            </a:r>
            <a:r>
              <a:rPr lang="ru-RU" sz="2000" dirty="0" err="1"/>
              <a:t>бөлігі</a:t>
            </a:r>
            <a:r>
              <a:rPr lang="ru-RU" sz="2000" dirty="0"/>
              <a:t> </a:t>
            </a:r>
            <a:r>
              <a:rPr lang="ru-RU" sz="2000" dirty="0" err="1"/>
              <a:t>болып</a:t>
            </a:r>
            <a:r>
              <a:rPr lang="ru-RU" sz="2000" dirty="0"/>
              <a:t> </a:t>
            </a:r>
            <a:r>
              <a:rPr lang="ru-RU" sz="2000" dirty="0" err="1"/>
              <a:t>табылады</a:t>
            </a:r>
            <a:r>
              <a:rPr lang="ru-RU" sz="2000" dirty="0"/>
              <a:t> </a:t>
            </a:r>
            <a:r>
              <a:rPr lang="ru-RU" sz="2000" dirty="0" err="1"/>
              <a:t>және</a:t>
            </a:r>
            <a:r>
              <a:rPr lang="ru-RU" sz="2000" dirty="0"/>
              <a:t> </a:t>
            </a:r>
            <a:r>
              <a:rPr lang="ru-RU" sz="2000" dirty="0" err="1"/>
              <a:t>оның</a:t>
            </a:r>
            <a:r>
              <a:rPr lang="ru-RU" sz="2000" dirty="0"/>
              <a:t> </a:t>
            </a:r>
            <a:r>
              <a:rPr lang="ru-RU" sz="2000" dirty="0" err="1"/>
              <a:t>ішкі</a:t>
            </a:r>
            <a:r>
              <a:rPr lang="ru-RU" sz="2000" dirty="0"/>
              <a:t> </a:t>
            </a:r>
            <a:r>
              <a:rPr lang="ru-RU" sz="2000" dirty="0" err="1"/>
              <a:t>биологиялық</a:t>
            </a:r>
            <a:r>
              <a:rPr lang="ru-RU" sz="2000" dirty="0"/>
              <a:t> </a:t>
            </a:r>
            <a:r>
              <a:rPr lang="ru-RU" sz="2000" dirty="0" err="1"/>
              <a:t>ырғақтары</a:t>
            </a:r>
            <a:r>
              <a:rPr lang="ru-RU" sz="2000" dirty="0"/>
              <a:t> </a:t>
            </a:r>
            <a:r>
              <a:rPr lang="ru-RU" sz="2000" dirty="0" err="1"/>
              <a:t>қоршаған</a:t>
            </a:r>
            <a:r>
              <a:rPr lang="ru-RU" sz="2000" dirty="0"/>
              <a:t> </a:t>
            </a:r>
            <a:r>
              <a:rPr lang="ru-RU" sz="2000" dirty="0" err="1"/>
              <a:t>ортаның</a:t>
            </a:r>
            <a:r>
              <a:rPr lang="ru-RU" sz="2000" dirty="0"/>
              <a:t> </a:t>
            </a:r>
            <a:r>
              <a:rPr lang="ru-RU" sz="2000" dirty="0" err="1"/>
              <a:t>ырғақтарымен</a:t>
            </a:r>
            <a:r>
              <a:rPr lang="ru-RU" sz="2000" dirty="0"/>
              <a:t> </a:t>
            </a:r>
            <a:r>
              <a:rPr lang="ru-RU" sz="2000" dirty="0" err="1"/>
              <a:t>тығыз</a:t>
            </a:r>
            <a:r>
              <a:rPr lang="ru-RU" sz="2000" dirty="0"/>
              <a:t> </a:t>
            </a:r>
            <a:r>
              <a:rPr lang="ru-RU" sz="2000" dirty="0" err="1"/>
              <a:t>байланыста</a:t>
            </a:r>
            <a:r>
              <a:rPr lang="ru-RU" sz="2000" dirty="0"/>
              <a:t> </a:t>
            </a:r>
            <a:r>
              <a:rPr lang="ru-RU" sz="2000" dirty="0" err="1"/>
              <a:t>болады</a:t>
            </a:r>
            <a:r>
              <a:rPr lang="ru-RU" sz="2000" dirty="0"/>
              <a:t>. </a:t>
            </a:r>
            <a:r>
              <a:rPr lang="ru-RU" sz="2000" dirty="0" err="1"/>
              <a:t>Жыл</a:t>
            </a:r>
            <a:r>
              <a:rPr lang="ru-RU" sz="2000" dirty="0"/>
              <a:t> </a:t>
            </a:r>
            <a:r>
              <a:rPr lang="ru-RU" sz="2000" dirty="0" err="1"/>
              <a:t>мезгілдері</a:t>
            </a:r>
            <a:r>
              <a:rPr lang="ru-RU" sz="2000" dirty="0"/>
              <a:t>, </a:t>
            </a:r>
            <a:r>
              <a:rPr lang="ru-RU" sz="2000" dirty="0" err="1"/>
              <a:t>күн</a:t>
            </a:r>
            <a:r>
              <a:rPr lang="ru-RU" sz="2000" dirty="0"/>
              <a:t> мен </a:t>
            </a:r>
            <a:r>
              <a:rPr lang="ru-RU" sz="2000" dirty="0" err="1"/>
              <a:t>түннің</a:t>
            </a:r>
            <a:r>
              <a:rPr lang="ru-RU" sz="2000" dirty="0"/>
              <a:t> </a:t>
            </a:r>
            <a:r>
              <a:rPr lang="ru-RU" sz="2000" dirty="0" err="1"/>
              <a:t>және</a:t>
            </a:r>
            <a:r>
              <a:rPr lang="ru-RU" sz="2000" dirty="0"/>
              <a:t> </a:t>
            </a:r>
            <a:r>
              <a:rPr lang="ru-RU" sz="2000" dirty="0" err="1"/>
              <a:t>т.б</a:t>
            </a:r>
            <a:r>
              <a:rPr lang="ru-RU" sz="2000" dirty="0"/>
              <a:t>. </a:t>
            </a:r>
            <a:r>
              <a:rPr lang="ru-RU" sz="2000" dirty="0" err="1"/>
              <a:t>ауысуы</a:t>
            </a:r>
            <a:r>
              <a:rPr lang="ru-RU" sz="2000" dirty="0"/>
              <a:t> </a:t>
            </a:r>
            <a:r>
              <a:rPr lang="ru-RU" sz="2000" dirty="0" err="1"/>
              <a:t>организмге</a:t>
            </a:r>
            <a:r>
              <a:rPr lang="ru-RU" sz="2000" dirty="0"/>
              <a:t> </a:t>
            </a:r>
            <a:r>
              <a:rPr lang="ru-RU" sz="2000" dirty="0" err="1"/>
              <a:t>әсер</a:t>
            </a:r>
            <a:r>
              <a:rPr lang="ru-RU" sz="2000" dirty="0"/>
              <a:t> </a:t>
            </a:r>
            <a:r>
              <a:rPr lang="ru-RU" sz="2000" dirty="0" err="1"/>
              <a:t>етеді</a:t>
            </a:r>
            <a:r>
              <a:rPr lang="ru-RU" sz="2000" dirty="0"/>
              <a:t>. </a:t>
            </a:r>
            <a:r>
              <a:rPr lang="ru-RU" sz="2000" dirty="0" err="1"/>
              <a:t>Өкінішке</a:t>
            </a:r>
            <a:r>
              <a:rPr lang="ru-RU" sz="2000" dirty="0"/>
              <a:t> </a:t>
            </a:r>
            <a:r>
              <a:rPr lang="ru-RU" sz="2000" dirty="0" err="1"/>
              <a:t>орай</a:t>
            </a:r>
            <a:r>
              <a:rPr lang="ru-RU" sz="2000" dirty="0"/>
              <a:t>, </a:t>
            </a:r>
            <a:r>
              <a:rPr lang="ru-RU" sz="2000" dirty="0" err="1"/>
              <a:t>бұл</a:t>
            </a:r>
            <a:r>
              <a:rPr lang="ru-RU" sz="2000" dirty="0"/>
              <a:t> </a:t>
            </a:r>
            <a:r>
              <a:rPr lang="ru-RU" sz="2000" dirty="0" err="1"/>
              <a:t>заманауи</a:t>
            </a:r>
            <a:r>
              <a:rPr lang="ru-RU" sz="2000" dirty="0"/>
              <a:t> </a:t>
            </a:r>
            <a:r>
              <a:rPr lang="ru-RU" sz="2000" b="1" dirty="0" err="1">
                <a:solidFill>
                  <a:srgbClr val="FF0000"/>
                </a:solidFill>
              </a:rPr>
              <a:t>қала</a:t>
            </a:r>
            <a:r>
              <a:rPr lang="ru-RU" sz="2000" b="1" dirty="0">
                <a:solidFill>
                  <a:srgbClr val="FF0000"/>
                </a:solidFill>
              </a:rPr>
              <a:t> </a:t>
            </a:r>
            <a:r>
              <a:rPr lang="ru-RU" sz="2000" b="1" dirty="0" err="1">
                <a:solidFill>
                  <a:srgbClr val="FF0000"/>
                </a:solidFill>
              </a:rPr>
              <a:t>өміріне</a:t>
            </a:r>
            <a:r>
              <a:rPr lang="ru-RU" sz="2000" b="1" dirty="0">
                <a:solidFill>
                  <a:srgbClr val="FF0000"/>
                </a:solidFill>
              </a:rPr>
              <a:t> </a:t>
            </a:r>
            <a:r>
              <a:rPr lang="ru-RU" sz="2000" b="1" dirty="0" err="1">
                <a:solidFill>
                  <a:srgbClr val="FF0000"/>
                </a:solidFill>
              </a:rPr>
              <a:t>тән</a:t>
            </a:r>
            <a:r>
              <a:rPr lang="ru-RU" sz="2000" b="1" dirty="0">
                <a:solidFill>
                  <a:srgbClr val="FF0000"/>
                </a:solidFill>
              </a:rPr>
              <a:t> </a:t>
            </a:r>
            <a:r>
              <a:rPr lang="ru-RU" sz="2000" b="1" dirty="0" err="1">
                <a:solidFill>
                  <a:srgbClr val="FF0000"/>
                </a:solidFill>
              </a:rPr>
              <a:t>нәрсе</a:t>
            </a:r>
            <a:r>
              <a:rPr lang="ru-RU" sz="2000" dirty="0"/>
              <a:t>, </a:t>
            </a:r>
            <a:r>
              <a:rPr lang="ru-RU" sz="2000" dirty="0" err="1"/>
              <a:t>адамдар</a:t>
            </a:r>
            <a:r>
              <a:rPr lang="ru-RU" sz="2000" dirty="0"/>
              <a:t> </a:t>
            </a:r>
            <a:r>
              <a:rPr lang="ru-RU" sz="2000" dirty="0" err="1"/>
              <a:t>табиғи</a:t>
            </a:r>
            <a:r>
              <a:rPr lang="ru-RU" sz="2000" dirty="0"/>
              <a:t> </a:t>
            </a:r>
            <a:r>
              <a:rPr lang="ru-RU" sz="2000" dirty="0" err="1"/>
              <a:t>уақытты</a:t>
            </a:r>
            <a:r>
              <a:rPr lang="ru-RU" sz="2000" dirty="0"/>
              <a:t> </a:t>
            </a:r>
            <a:r>
              <a:rPr lang="ru-RU" sz="2000" dirty="0" err="1"/>
              <a:t>ырғақтармен</a:t>
            </a:r>
            <a:r>
              <a:rPr lang="ru-RU" sz="2000" dirty="0"/>
              <a:t> </a:t>
            </a:r>
            <a:r>
              <a:rPr lang="ru-RU" sz="2000" dirty="0" err="1"/>
              <a:t>дисгармонияда</a:t>
            </a:r>
            <a:r>
              <a:rPr lang="ru-RU" sz="2000" dirty="0"/>
              <a:t> </a:t>
            </a:r>
            <a:r>
              <a:rPr lang="ru-RU" sz="2000" dirty="0" err="1"/>
              <a:t>өмір</a:t>
            </a:r>
            <a:r>
              <a:rPr lang="ru-RU" sz="2000" dirty="0"/>
              <a:t> </a:t>
            </a:r>
            <a:r>
              <a:rPr lang="ru-RU" sz="2000" dirty="0" err="1"/>
              <a:t>сүреді</a:t>
            </a:r>
            <a:r>
              <a:rPr lang="ru-RU" sz="2000" dirty="0"/>
              <a:t>. </a:t>
            </a:r>
            <a:r>
              <a:rPr lang="ru-RU" sz="2000" dirty="0" err="1"/>
              <a:t>Әрине</a:t>
            </a:r>
            <a:r>
              <a:rPr lang="ru-RU" sz="2000" dirty="0"/>
              <a:t>, </a:t>
            </a:r>
            <a:r>
              <a:rPr lang="ru-RU" sz="2000" dirty="0" err="1"/>
              <a:t>біздің</a:t>
            </a:r>
            <a:r>
              <a:rPr lang="ru-RU" sz="2000" dirty="0"/>
              <a:t> </a:t>
            </a:r>
            <a:r>
              <a:rPr lang="ru-RU" sz="2000" dirty="0" err="1"/>
              <a:t>организмде</a:t>
            </a:r>
            <a:r>
              <a:rPr lang="ru-RU" sz="2000" dirty="0"/>
              <a:t> </a:t>
            </a:r>
            <a:r>
              <a:rPr lang="ru-RU" sz="2000" dirty="0" err="1"/>
              <a:t>бейімделу</a:t>
            </a:r>
            <a:r>
              <a:rPr lang="ru-RU" sz="2000" dirty="0"/>
              <a:t> потенциалы </a:t>
            </a:r>
            <a:r>
              <a:rPr lang="ru-RU" sz="2000" dirty="0" err="1"/>
              <a:t>үлкен</a:t>
            </a:r>
            <a:r>
              <a:rPr lang="ru-RU" sz="2000" dirty="0"/>
              <a:t>, </a:t>
            </a:r>
            <a:r>
              <a:rPr lang="ru-RU" sz="2000" dirty="0" err="1"/>
              <a:t>бірақ</a:t>
            </a:r>
            <a:r>
              <a:rPr lang="ru-RU" sz="2000" dirty="0"/>
              <a:t> </a:t>
            </a:r>
            <a:r>
              <a:rPr lang="ru-RU" sz="2000" dirty="0" err="1"/>
              <a:t>жұмыс</a:t>
            </a:r>
            <a:r>
              <a:rPr lang="ru-RU" sz="2000" dirty="0"/>
              <a:t> пен </a:t>
            </a:r>
            <a:r>
              <a:rPr lang="ru-RU" sz="2000" dirty="0" err="1"/>
              <a:t>демалыстың</a:t>
            </a:r>
            <a:r>
              <a:rPr lang="ru-RU" sz="2000" dirty="0"/>
              <a:t> </a:t>
            </a:r>
            <a:r>
              <a:rPr lang="ru-RU" sz="2000" dirty="0" err="1"/>
              <a:t>дұрыс</a:t>
            </a:r>
            <a:r>
              <a:rPr lang="ru-RU" sz="2000" dirty="0"/>
              <a:t> </a:t>
            </a:r>
            <a:r>
              <a:rPr lang="ru-RU" sz="2000" dirty="0" err="1"/>
              <a:t>ырғағына</a:t>
            </a:r>
            <a:r>
              <a:rPr lang="ru-RU" sz="2000" dirty="0"/>
              <a:t> </a:t>
            </a:r>
            <a:r>
              <a:rPr lang="ru-RU" sz="2000" dirty="0" err="1"/>
              <a:t>деген</a:t>
            </a:r>
            <a:r>
              <a:rPr lang="ru-RU" sz="2000" dirty="0"/>
              <a:t> </a:t>
            </a:r>
            <a:r>
              <a:rPr lang="ru-RU" sz="2000" dirty="0" err="1"/>
              <a:t>ұсыныстарды</a:t>
            </a:r>
            <a:r>
              <a:rPr lang="ru-RU" sz="2000" dirty="0"/>
              <a:t> </a:t>
            </a:r>
            <a:r>
              <a:rPr lang="ru-RU" sz="2000" dirty="0" err="1"/>
              <a:t>елемеу</a:t>
            </a:r>
            <a:r>
              <a:rPr lang="ru-RU" sz="2000" dirty="0"/>
              <a:t>, оны  </a:t>
            </a:r>
            <a:r>
              <a:rPr lang="ru-RU" sz="2000" dirty="0" err="1"/>
              <a:t>асқындырып</a:t>
            </a:r>
            <a:r>
              <a:rPr lang="ru-RU" sz="2000" dirty="0"/>
              <a:t>, </a:t>
            </a:r>
            <a:r>
              <a:rPr lang="ru-RU" sz="2000" dirty="0" err="1"/>
              <a:t>нәтижесінде</a:t>
            </a:r>
            <a:r>
              <a:rPr lang="ru-RU" sz="2000" dirty="0"/>
              <a:t> </a:t>
            </a:r>
            <a:r>
              <a:rPr lang="ru-RU" sz="2000" dirty="0" err="1"/>
              <a:t>әртүрлі</a:t>
            </a:r>
            <a:r>
              <a:rPr lang="ru-RU" sz="2000" dirty="0"/>
              <a:t> </a:t>
            </a:r>
            <a:r>
              <a:rPr lang="ru-RU" sz="2000" dirty="0" err="1"/>
              <a:t>ауруларға</a:t>
            </a:r>
            <a:r>
              <a:rPr lang="ru-RU" sz="2000" dirty="0"/>
              <a:t> </a:t>
            </a:r>
            <a:r>
              <a:rPr lang="ru-RU" sz="2000" dirty="0" err="1"/>
              <a:t>алып</a:t>
            </a:r>
            <a:r>
              <a:rPr lang="ru-RU" sz="2000" dirty="0"/>
              <a:t> </a:t>
            </a:r>
            <a:r>
              <a:rPr lang="ru-RU" sz="2000" dirty="0" err="1"/>
              <a:t>келеді</a:t>
            </a:r>
            <a:r>
              <a:rPr lang="ru-RU" sz="2000" dirty="0"/>
              <a:t>. </a:t>
            </a:r>
          </a:p>
          <a:p>
            <a:pPr indent="538163" algn="just"/>
            <a:r>
              <a:rPr lang="ru-RU" sz="2000" dirty="0" err="1"/>
              <a:t>Барлық</a:t>
            </a:r>
            <a:r>
              <a:rPr lang="ru-RU" sz="2000" dirty="0"/>
              <a:t> </a:t>
            </a:r>
            <a:r>
              <a:rPr lang="ru-RU" sz="2000" dirty="0" err="1"/>
              <a:t>ішкі</a:t>
            </a:r>
            <a:r>
              <a:rPr lang="ru-RU" sz="2000" dirty="0"/>
              <a:t> </a:t>
            </a:r>
            <a:r>
              <a:rPr lang="ru-RU" sz="2000" dirty="0" err="1"/>
              <a:t>процесстер</a:t>
            </a:r>
            <a:r>
              <a:rPr lang="ru-RU" sz="2000" dirty="0"/>
              <a:t> </a:t>
            </a:r>
            <a:r>
              <a:rPr lang="ru-RU" sz="2000" dirty="0" err="1"/>
              <a:t>тәулік</a:t>
            </a:r>
            <a:r>
              <a:rPr lang="ru-RU" sz="2000" dirty="0"/>
              <a:t> </a:t>
            </a:r>
            <a:r>
              <a:rPr lang="ru-RU" sz="2000" dirty="0" err="1"/>
              <a:t>барысында</a:t>
            </a:r>
            <a:r>
              <a:rPr lang="ru-RU" sz="2000" dirty="0"/>
              <a:t> </a:t>
            </a:r>
            <a:r>
              <a:rPr lang="ru-RU" sz="2000" dirty="0" err="1"/>
              <a:t>белсенділіктің</a:t>
            </a:r>
            <a:r>
              <a:rPr lang="ru-RU" sz="2000" dirty="0"/>
              <a:t> </a:t>
            </a:r>
            <a:r>
              <a:rPr lang="ru-RU" sz="2000" dirty="0" err="1"/>
              <a:t>нақты</a:t>
            </a:r>
            <a:r>
              <a:rPr lang="ru-RU" sz="2000" dirty="0"/>
              <a:t> </a:t>
            </a:r>
            <a:r>
              <a:rPr lang="ru-RU" sz="2000" dirty="0" err="1"/>
              <a:t>тәртібімен</a:t>
            </a:r>
            <a:r>
              <a:rPr lang="ru-RU" sz="2000" dirty="0"/>
              <a:t> </a:t>
            </a:r>
            <a:r>
              <a:rPr lang="ru-RU" sz="2000" dirty="0" err="1"/>
              <a:t>жүреді</a:t>
            </a:r>
            <a:r>
              <a:rPr lang="ru-RU" sz="2000" dirty="0"/>
              <a:t>. </a:t>
            </a:r>
            <a:r>
              <a:rPr lang="ru-RU" sz="2000" dirty="0" err="1"/>
              <a:t>Мысалы</a:t>
            </a:r>
            <a:r>
              <a:rPr lang="ru-RU" sz="2000" dirty="0"/>
              <a:t>, </a:t>
            </a:r>
            <a:r>
              <a:rPr lang="ru-RU" sz="2000" dirty="0" err="1"/>
              <a:t>күндізгі</a:t>
            </a:r>
            <a:r>
              <a:rPr lang="ru-RU" sz="2000" dirty="0"/>
              <a:t> </a:t>
            </a:r>
            <a:r>
              <a:rPr lang="ru-RU" sz="2000" dirty="0" err="1"/>
              <a:t>уақытта</a:t>
            </a:r>
            <a:r>
              <a:rPr lang="ru-RU" sz="2000" dirty="0"/>
              <a:t> организм </a:t>
            </a:r>
            <a:r>
              <a:rPr lang="ru-RU" sz="2000" dirty="0" err="1"/>
              <a:t>энергияны</a:t>
            </a:r>
            <a:r>
              <a:rPr lang="ru-RU" sz="2000" dirty="0"/>
              <a:t> </a:t>
            </a:r>
            <a:r>
              <a:rPr lang="ru-RU" sz="2000" dirty="0" err="1"/>
              <a:t>шығындауға</a:t>
            </a:r>
            <a:r>
              <a:rPr lang="ru-RU" sz="2000" dirty="0"/>
              <a:t> </a:t>
            </a:r>
            <a:r>
              <a:rPr lang="ru-RU" sz="2000" dirty="0" err="1"/>
              <a:t>бейім</a:t>
            </a:r>
            <a:r>
              <a:rPr lang="ru-RU" sz="2000" dirty="0"/>
              <a:t>, ал </a:t>
            </a:r>
            <a:r>
              <a:rPr lang="ru-RU" sz="2000" dirty="0" err="1"/>
              <a:t>түнгі</a:t>
            </a:r>
            <a:r>
              <a:rPr lang="ru-RU" sz="2000" dirty="0"/>
              <a:t> </a:t>
            </a:r>
            <a:r>
              <a:rPr lang="ru-RU" sz="2000" dirty="0" err="1"/>
              <a:t>уақытта</a:t>
            </a:r>
            <a:r>
              <a:rPr lang="ru-RU" sz="2000" dirty="0"/>
              <a:t> оны </a:t>
            </a:r>
            <a:r>
              <a:rPr lang="ru-RU" sz="2000" dirty="0" err="1"/>
              <a:t>аккумуляциялап</a:t>
            </a:r>
            <a:r>
              <a:rPr lang="ru-RU" sz="2000" dirty="0"/>
              <a:t>, </a:t>
            </a:r>
            <a:r>
              <a:rPr lang="ru-RU" sz="2000" dirty="0" err="1"/>
              <a:t>қалдық</a:t>
            </a:r>
            <a:r>
              <a:rPr lang="ru-RU" sz="2000" dirty="0"/>
              <a:t> </a:t>
            </a:r>
            <a:r>
              <a:rPr lang="ru-RU" sz="2000" dirty="0" err="1"/>
              <a:t>заттардан</a:t>
            </a:r>
            <a:r>
              <a:rPr lang="ru-RU" sz="2000" dirty="0"/>
              <a:t> </a:t>
            </a:r>
            <a:r>
              <a:rPr lang="ru-RU" sz="2000" dirty="0" err="1"/>
              <a:t>организмді</a:t>
            </a:r>
            <a:r>
              <a:rPr lang="ru-RU" sz="2000" dirty="0"/>
              <a:t> </a:t>
            </a:r>
            <a:r>
              <a:rPr lang="ru-RU" sz="2000" dirty="0" err="1"/>
              <a:t>тазартуға</a:t>
            </a:r>
            <a:r>
              <a:rPr lang="ru-RU" sz="2000" dirty="0"/>
              <a:t> </a:t>
            </a:r>
            <a:r>
              <a:rPr lang="ru-RU" sz="2000" dirty="0" err="1"/>
              <a:t>бейім</a:t>
            </a:r>
            <a:r>
              <a:rPr lang="ru-RU" sz="2000" dirty="0"/>
              <a:t> </a:t>
            </a:r>
            <a:r>
              <a:rPr lang="ru-RU" sz="2000" dirty="0" err="1"/>
              <a:t>болады</a:t>
            </a:r>
            <a:r>
              <a:rPr lang="ru-RU" sz="2000" dirty="0"/>
              <a:t>. </a:t>
            </a:r>
            <a:r>
              <a:rPr lang="ru-RU" sz="2000" dirty="0" err="1"/>
              <a:t>Түнгі</a:t>
            </a:r>
            <a:r>
              <a:rPr lang="ru-RU" sz="2000" dirty="0"/>
              <a:t> </a:t>
            </a:r>
            <a:r>
              <a:rPr lang="ru-RU" sz="2000" dirty="0" err="1"/>
              <a:t>уақыттағы</a:t>
            </a:r>
            <a:r>
              <a:rPr lang="ru-RU" sz="2000" dirty="0"/>
              <a:t> </a:t>
            </a:r>
            <a:r>
              <a:rPr lang="ru-RU" sz="2000" dirty="0" err="1"/>
              <a:t>белсенділік</a:t>
            </a:r>
            <a:r>
              <a:rPr lang="ru-RU" sz="2000" dirty="0"/>
              <a:t> </a:t>
            </a:r>
            <a:r>
              <a:rPr lang="ru-RU" sz="2000" dirty="0" err="1"/>
              <a:t>организмнің</a:t>
            </a:r>
            <a:r>
              <a:rPr lang="ru-RU" sz="2000" dirty="0"/>
              <a:t> </a:t>
            </a:r>
            <a:r>
              <a:rPr lang="ru-RU" sz="2000" dirty="0" err="1"/>
              <a:t>қалдыққа</a:t>
            </a:r>
            <a:r>
              <a:rPr lang="ru-RU" sz="2000" dirty="0"/>
              <a:t> </a:t>
            </a:r>
            <a:r>
              <a:rPr lang="ru-RU" sz="2000" dirty="0" err="1"/>
              <a:t>толуына</a:t>
            </a:r>
            <a:r>
              <a:rPr lang="ru-RU" sz="2000" dirty="0"/>
              <a:t> </a:t>
            </a:r>
            <a:r>
              <a:rPr lang="ru-RU" sz="2000" dirty="0" err="1"/>
              <a:t>әкеледі</a:t>
            </a:r>
            <a:r>
              <a:rPr lang="ru-RU" sz="2000" dirty="0"/>
              <a:t> (организм </a:t>
            </a:r>
            <a:r>
              <a:rPr lang="ru-RU" sz="2000" dirty="0" err="1"/>
              <a:t>зиянды</a:t>
            </a:r>
            <a:r>
              <a:rPr lang="ru-RU" sz="2000" dirty="0"/>
              <a:t> </a:t>
            </a:r>
            <a:r>
              <a:rPr lang="ru-RU" sz="2000" dirty="0" err="1"/>
              <a:t>заттардан</a:t>
            </a:r>
            <a:r>
              <a:rPr lang="ru-RU" sz="2000" dirty="0"/>
              <a:t> </a:t>
            </a:r>
            <a:r>
              <a:rPr lang="ru-RU" sz="2000" dirty="0" err="1"/>
              <a:t>арылып</a:t>
            </a:r>
            <a:r>
              <a:rPr lang="ru-RU" sz="2000" dirty="0"/>
              <a:t> </a:t>
            </a:r>
            <a:r>
              <a:rPr lang="ru-RU" sz="2000" dirty="0" err="1"/>
              <a:t>үлгермейді</a:t>
            </a:r>
            <a:r>
              <a:rPr lang="ru-RU" sz="2000" dirty="0"/>
              <a:t>) </a:t>
            </a:r>
            <a:r>
              <a:rPr lang="ru-RU" sz="2000" dirty="0" err="1"/>
              <a:t>нәтижесі</a:t>
            </a:r>
            <a:r>
              <a:rPr lang="ru-RU" sz="2000" dirty="0"/>
              <a:t>, </a:t>
            </a:r>
            <a:r>
              <a:rPr lang="ru-RU" sz="2000" dirty="0" err="1"/>
              <a:t>барлық</a:t>
            </a:r>
            <a:r>
              <a:rPr lang="ru-RU" sz="2000" dirty="0"/>
              <a:t> </a:t>
            </a:r>
            <a:r>
              <a:rPr lang="ru-RU" sz="2000" dirty="0" err="1"/>
              <a:t>органдар</a:t>
            </a:r>
            <a:r>
              <a:rPr lang="ru-RU" sz="2000" dirty="0"/>
              <a:t> мен </a:t>
            </a:r>
            <a:r>
              <a:rPr lang="ru-RU" sz="2000" dirty="0" err="1"/>
              <a:t>жүйелердің</a:t>
            </a:r>
            <a:r>
              <a:rPr lang="ru-RU" sz="2000" dirty="0"/>
              <a:t> </a:t>
            </a:r>
            <a:r>
              <a:rPr lang="ru-RU" sz="2000" dirty="0" err="1"/>
              <a:t>жылдам</a:t>
            </a:r>
            <a:r>
              <a:rPr lang="ru-RU" sz="2000" dirty="0"/>
              <a:t> </a:t>
            </a:r>
            <a:r>
              <a:rPr lang="ru-RU" sz="2000" dirty="0" err="1"/>
              <a:t>тозуы</a:t>
            </a:r>
            <a:r>
              <a:rPr lang="ru-RU" sz="2000" dirty="0"/>
              <a:t>. </a:t>
            </a:r>
          </a:p>
        </p:txBody>
      </p:sp>
    </p:spTree>
    <p:extLst>
      <p:ext uri="{BB962C8B-B14F-4D97-AF65-F5344CB8AC3E}">
        <p14:creationId xmlns:p14="http://schemas.microsoft.com/office/powerpoint/2010/main" val="2661300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8640960" cy="6186309"/>
          </a:xfrm>
          <a:prstGeom prst="rect">
            <a:avLst/>
          </a:prstGeom>
        </p:spPr>
        <p:txBody>
          <a:bodyPr wrap="square">
            <a:spAutoFit/>
          </a:bodyPr>
          <a:lstStyle/>
          <a:p>
            <a:pPr indent="538163" algn="just"/>
            <a:r>
              <a:rPr lang="ru-RU" sz="2200" dirty="0" err="1"/>
              <a:t>Дәстүрлі</a:t>
            </a:r>
            <a:r>
              <a:rPr lang="ru-RU" sz="2200" dirty="0"/>
              <a:t> </a:t>
            </a:r>
            <a:r>
              <a:rPr lang="ru-RU" sz="2200" dirty="0" err="1"/>
              <a:t>қытай</a:t>
            </a:r>
            <a:r>
              <a:rPr lang="ru-RU" sz="2200" dirty="0"/>
              <a:t> </a:t>
            </a:r>
            <a:r>
              <a:rPr lang="ru-RU" sz="2200" dirty="0" err="1"/>
              <a:t>медицинасы</a:t>
            </a:r>
            <a:r>
              <a:rPr lang="ru-RU" sz="2200" dirty="0"/>
              <a:t> </a:t>
            </a:r>
            <a:r>
              <a:rPr lang="ru-RU" sz="2200" dirty="0" err="1"/>
              <a:t>науқасқа</a:t>
            </a:r>
            <a:r>
              <a:rPr lang="ru-RU" sz="2200" dirty="0"/>
              <a:t> </a:t>
            </a:r>
            <a:r>
              <a:rPr lang="ru-RU" sz="2200" dirty="0" err="1"/>
              <a:t>емдеуді</a:t>
            </a:r>
            <a:r>
              <a:rPr lang="ru-RU" sz="2200" dirty="0"/>
              <a:t> </a:t>
            </a:r>
            <a:r>
              <a:rPr lang="ru-RU" sz="2200" dirty="0" err="1"/>
              <a:t>тағайындағанда</a:t>
            </a:r>
            <a:r>
              <a:rPr lang="ru-RU" sz="2200" dirty="0"/>
              <a:t> </a:t>
            </a:r>
            <a:r>
              <a:rPr lang="ru-RU" sz="2200" dirty="0" err="1"/>
              <a:t>уақыттық</a:t>
            </a:r>
            <a:r>
              <a:rPr lang="ru-RU" sz="2200" dirty="0"/>
              <a:t> </a:t>
            </a:r>
            <a:r>
              <a:rPr lang="ru-RU" sz="2200" dirty="0" err="1"/>
              <a:t>ырғақ</a:t>
            </a:r>
            <a:r>
              <a:rPr lang="ru-RU" sz="2200" dirty="0"/>
              <a:t> </a:t>
            </a:r>
            <a:r>
              <a:rPr lang="ru-RU" sz="2200" dirty="0" err="1"/>
              <a:t>факторларына</a:t>
            </a:r>
            <a:r>
              <a:rPr lang="ru-RU" sz="2200" dirty="0"/>
              <a:t> баса </a:t>
            </a:r>
            <a:r>
              <a:rPr lang="ru-RU" sz="2200" dirty="0" err="1"/>
              <a:t>назар</a:t>
            </a:r>
            <a:r>
              <a:rPr lang="ru-RU" sz="2200" dirty="0"/>
              <a:t> </a:t>
            </a:r>
            <a:r>
              <a:rPr lang="ru-RU" sz="2200" dirty="0" err="1"/>
              <a:t>аударады</a:t>
            </a:r>
            <a:r>
              <a:rPr lang="ru-RU" sz="2200" dirty="0"/>
              <a:t>. </a:t>
            </a:r>
            <a:endParaRPr lang="ru-RU" sz="2200" dirty="0" smtClean="0"/>
          </a:p>
          <a:p>
            <a:pPr indent="538163" algn="just"/>
            <a:r>
              <a:rPr lang="ru-RU" sz="2200" dirty="0" err="1" smtClean="0"/>
              <a:t>Шығыс</a:t>
            </a:r>
            <a:r>
              <a:rPr lang="ru-RU" sz="2200" dirty="0" smtClean="0"/>
              <a:t> </a:t>
            </a:r>
            <a:r>
              <a:rPr lang="ru-RU" sz="2200" dirty="0" err="1"/>
              <a:t>дәрігерлері</a:t>
            </a:r>
            <a:r>
              <a:rPr lang="ru-RU" sz="2200" dirty="0"/>
              <a:t> </a:t>
            </a:r>
            <a:r>
              <a:rPr lang="ru-RU" sz="2200" dirty="0" err="1"/>
              <a:t>жыл</a:t>
            </a:r>
            <a:r>
              <a:rPr lang="ru-RU" sz="2200" dirty="0"/>
              <a:t> </a:t>
            </a:r>
            <a:r>
              <a:rPr lang="ru-RU" sz="2200" dirty="0" err="1"/>
              <a:t>мезгіліне</a:t>
            </a:r>
            <a:r>
              <a:rPr lang="ru-RU" sz="2200" dirty="0"/>
              <a:t> </a:t>
            </a:r>
            <a:r>
              <a:rPr lang="ru-RU" sz="2200" dirty="0" err="1"/>
              <a:t>байланысты</a:t>
            </a:r>
            <a:r>
              <a:rPr lang="ru-RU" sz="2200" dirty="0"/>
              <a:t> </a:t>
            </a:r>
            <a:r>
              <a:rPr lang="ru-RU" sz="2200" dirty="0" err="1"/>
              <a:t>әр</a:t>
            </a:r>
            <a:r>
              <a:rPr lang="ru-RU" sz="2200" dirty="0"/>
              <a:t> </a:t>
            </a:r>
            <a:r>
              <a:rPr lang="ru-RU" sz="2200" dirty="0" err="1"/>
              <a:t>ішкі</a:t>
            </a:r>
            <a:r>
              <a:rPr lang="ru-RU" sz="2200" dirty="0"/>
              <a:t> орган </a:t>
            </a:r>
            <a:r>
              <a:rPr lang="ru-RU" sz="2200" dirty="0" err="1"/>
              <a:t>өзінің</a:t>
            </a:r>
            <a:r>
              <a:rPr lang="ru-RU" sz="2200" dirty="0"/>
              <a:t> </a:t>
            </a:r>
            <a:r>
              <a:rPr lang="ru-RU" sz="2200" dirty="0" err="1"/>
              <a:t>активтілік</a:t>
            </a:r>
            <a:r>
              <a:rPr lang="ru-RU" sz="2200" dirty="0"/>
              <a:t> пен </a:t>
            </a:r>
            <a:r>
              <a:rPr lang="ru-RU" sz="2200" dirty="0" err="1"/>
              <a:t>пассивтілік</a:t>
            </a:r>
            <a:r>
              <a:rPr lang="ru-RU" sz="2200" dirty="0"/>
              <a:t> </a:t>
            </a:r>
            <a:r>
              <a:rPr lang="ru-RU" sz="2200" dirty="0" err="1"/>
              <a:t>фазасына</a:t>
            </a:r>
            <a:r>
              <a:rPr lang="ru-RU" sz="2200" dirty="0"/>
              <a:t> </a:t>
            </a:r>
            <a:r>
              <a:rPr lang="ru-RU" sz="2200" dirty="0" err="1"/>
              <a:t>ие</a:t>
            </a:r>
            <a:r>
              <a:rPr lang="ru-RU" sz="2200" dirty="0"/>
              <a:t> </a:t>
            </a:r>
            <a:r>
              <a:rPr lang="ru-RU" sz="2200" dirty="0" err="1"/>
              <a:t>деп</a:t>
            </a:r>
            <a:r>
              <a:rPr lang="ru-RU" sz="2200" dirty="0"/>
              <a:t> </a:t>
            </a:r>
            <a:r>
              <a:rPr lang="ru-RU" sz="2200" dirty="0" err="1"/>
              <a:t>есептейді</a:t>
            </a:r>
            <a:r>
              <a:rPr lang="ru-RU" sz="2200" dirty="0"/>
              <a:t>. </a:t>
            </a:r>
            <a:endParaRPr lang="ru-RU" sz="2200" dirty="0" smtClean="0"/>
          </a:p>
          <a:p>
            <a:pPr indent="538163" algn="just"/>
            <a:r>
              <a:rPr lang="ru-RU" sz="2200" dirty="0" err="1" smtClean="0"/>
              <a:t>Мүшенің</a:t>
            </a:r>
            <a:r>
              <a:rPr lang="ru-RU" sz="2200" dirty="0" smtClean="0"/>
              <a:t> </a:t>
            </a:r>
            <a:r>
              <a:rPr lang="ru-RU" sz="2200" dirty="0" err="1"/>
              <a:t>активті</a:t>
            </a:r>
            <a:r>
              <a:rPr lang="ru-RU" sz="2200" dirty="0"/>
              <a:t> </a:t>
            </a:r>
            <a:r>
              <a:rPr lang="ru-RU" sz="2200" dirty="0" err="1"/>
              <a:t>энергетикалық</a:t>
            </a:r>
            <a:r>
              <a:rPr lang="ru-RU" sz="2200" dirty="0"/>
              <a:t> </a:t>
            </a:r>
            <a:r>
              <a:rPr lang="ru-RU" sz="2200" dirty="0" err="1" smtClean="0"/>
              <a:t>жүйесінің</a:t>
            </a:r>
            <a:r>
              <a:rPr lang="ru-RU" sz="2200" dirty="0" smtClean="0"/>
              <a:t> </a:t>
            </a:r>
            <a:r>
              <a:rPr lang="ru-RU" sz="2200" dirty="0" err="1"/>
              <a:t>жағдайы</a:t>
            </a:r>
            <a:r>
              <a:rPr lang="ru-RU" sz="2200" dirty="0"/>
              <a:t> </a:t>
            </a:r>
            <a:r>
              <a:rPr lang="ru-RU" sz="2200" dirty="0" err="1"/>
              <a:t>ашық</a:t>
            </a:r>
            <a:r>
              <a:rPr lang="ru-RU" sz="2200" dirty="0"/>
              <a:t> </a:t>
            </a:r>
            <a:r>
              <a:rPr lang="ru-RU" sz="2200" dirty="0" err="1"/>
              <a:t>болған</a:t>
            </a:r>
            <a:r>
              <a:rPr lang="ru-RU" sz="2200" dirty="0"/>
              <a:t> </a:t>
            </a:r>
            <a:r>
              <a:rPr lang="ru-RU" sz="2200" dirty="0" err="1"/>
              <a:t>жағдайда</a:t>
            </a:r>
            <a:r>
              <a:rPr lang="ru-RU" sz="2200" dirty="0"/>
              <a:t>, </a:t>
            </a:r>
            <a:r>
              <a:rPr lang="ru-RU" sz="2200" dirty="0" err="1"/>
              <a:t>аурулардың</a:t>
            </a:r>
            <a:r>
              <a:rPr lang="ru-RU" sz="2200" dirty="0"/>
              <a:t> </a:t>
            </a:r>
            <a:r>
              <a:rPr lang="ru-RU" sz="2200" dirty="0" err="1"/>
              <a:t>өршу</a:t>
            </a:r>
            <a:r>
              <a:rPr lang="ru-RU" sz="2200" dirty="0"/>
              <a:t> </a:t>
            </a:r>
            <a:r>
              <a:rPr lang="ru-RU" sz="2200" dirty="0" err="1"/>
              <a:t>мүмкіндігі</a:t>
            </a:r>
            <a:r>
              <a:rPr lang="ru-RU" sz="2200" dirty="0"/>
              <a:t> </a:t>
            </a:r>
            <a:r>
              <a:rPr lang="ru-RU" sz="2200" dirty="0" err="1"/>
              <a:t>жоғары</a:t>
            </a:r>
            <a:r>
              <a:rPr lang="ru-RU" sz="2200" dirty="0"/>
              <a:t> </a:t>
            </a:r>
            <a:r>
              <a:rPr lang="ru-RU" sz="2200" dirty="0" err="1"/>
              <a:t>болады</a:t>
            </a:r>
            <a:r>
              <a:rPr lang="ru-RU" sz="2200" dirty="0"/>
              <a:t>. </a:t>
            </a:r>
            <a:endParaRPr lang="ru-RU" sz="2200" dirty="0" smtClean="0"/>
          </a:p>
          <a:p>
            <a:pPr indent="538163" algn="just"/>
            <a:r>
              <a:rPr lang="ru-RU" sz="2200" dirty="0" err="1" smtClean="0"/>
              <a:t>Пассивтілік</a:t>
            </a:r>
            <a:r>
              <a:rPr lang="ru-RU" sz="2200" dirty="0" smtClean="0"/>
              <a:t> </a:t>
            </a:r>
            <a:r>
              <a:rPr lang="ru-RU" sz="2200" dirty="0" err="1"/>
              <a:t>кезінде</a:t>
            </a:r>
            <a:r>
              <a:rPr lang="ru-RU" sz="2200" dirty="0"/>
              <a:t> </a:t>
            </a:r>
            <a:r>
              <a:rPr lang="ru-RU" sz="2200" dirty="0" err="1"/>
              <a:t>жүйе</a:t>
            </a:r>
            <a:r>
              <a:rPr lang="ru-RU" sz="2200" dirty="0"/>
              <a:t> </a:t>
            </a:r>
            <a:r>
              <a:rPr lang="ru-RU" sz="2200" dirty="0" err="1"/>
              <a:t>жабық</a:t>
            </a:r>
            <a:r>
              <a:rPr lang="ru-RU" sz="2200" dirty="0"/>
              <a:t> </a:t>
            </a:r>
            <a:r>
              <a:rPr lang="ru-RU" sz="2200" dirty="0" err="1"/>
              <a:t>және</a:t>
            </a:r>
            <a:r>
              <a:rPr lang="ru-RU" sz="2200" dirty="0"/>
              <a:t> </a:t>
            </a:r>
            <a:r>
              <a:rPr lang="ru-RU" sz="2200" dirty="0" err="1"/>
              <a:t>өршу</a:t>
            </a:r>
            <a:r>
              <a:rPr lang="ru-RU" sz="2200" dirty="0"/>
              <a:t> </a:t>
            </a:r>
            <a:r>
              <a:rPr lang="ru-RU" sz="2200" dirty="0" err="1"/>
              <a:t>мүмкіндігі</a:t>
            </a:r>
            <a:r>
              <a:rPr lang="ru-RU" sz="2200" dirty="0"/>
              <a:t> </a:t>
            </a:r>
            <a:r>
              <a:rPr lang="ru-RU" sz="2200" dirty="0" err="1"/>
              <a:t>шамалы</a:t>
            </a:r>
            <a:r>
              <a:rPr lang="ru-RU" sz="2200" dirty="0"/>
              <a:t> </a:t>
            </a:r>
            <a:r>
              <a:rPr lang="ru-RU" sz="2200" dirty="0" err="1"/>
              <a:t>болады</a:t>
            </a:r>
            <a:r>
              <a:rPr lang="ru-RU" sz="2200" dirty="0"/>
              <a:t>. </a:t>
            </a:r>
            <a:endParaRPr lang="ru-RU" sz="2200" dirty="0" smtClean="0"/>
          </a:p>
          <a:p>
            <a:pPr indent="538163" algn="just"/>
            <a:r>
              <a:rPr lang="ru-RU" sz="2200" dirty="0" err="1" smtClean="0"/>
              <a:t>Жыл</a:t>
            </a:r>
            <a:r>
              <a:rPr lang="ru-RU" sz="2200" dirty="0" smtClean="0"/>
              <a:t> </a:t>
            </a:r>
            <a:r>
              <a:rPr lang="ru-RU" sz="2200" dirty="0" err="1"/>
              <a:t>мезгіліне</a:t>
            </a:r>
            <a:r>
              <a:rPr lang="ru-RU" sz="2200" dirty="0"/>
              <a:t> </a:t>
            </a:r>
            <a:r>
              <a:rPr lang="ru-RU" sz="2200" dirty="0" err="1"/>
              <a:t>тән</a:t>
            </a:r>
            <a:r>
              <a:rPr lang="ru-RU" sz="2200" dirty="0"/>
              <a:t> </a:t>
            </a:r>
            <a:r>
              <a:rPr lang="ru-RU" sz="2200" dirty="0" err="1"/>
              <a:t>фазаға</a:t>
            </a:r>
            <a:r>
              <a:rPr lang="ru-RU" sz="2200" dirty="0"/>
              <a:t> </a:t>
            </a:r>
            <a:r>
              <a:rPr lang="ru-RU" sz="2200" dirty="0" err="1"/>
              <a:t>байланысты</a:t>
            </a:r>
            <a:r>
              <a:rPr lang="ru-RU" sz="2200" dirty="0"/>
              <a:t> </a:t>
            </a:r>
            <a:r>
              <a:rPr lang="ru-RU" sz="2200" dirty="0" err="1"/>
              <a:t>емдеу</a:t>
            </a:r>
            <a:r>
              <a:rPr lang="ru-RU" sz="2200" dirty="0"/>
              <a:t>, профилактика </a:t>
            </a:r>
            <a:r>
              <a:rPr lang="ru-RU" sz="2200" dirty="0" err="1"/>
              <a:t>немесе</a:t>
            </a:r>
            <a:r>
              <a:rPr lang="ru-RU" sz="2200" dirty="0"/>
              <a:t> </a:t>
            </a:r>
            <a:r>
              <a:rPr lang="ru-RU" sz="2200" dirty="0" err="1"/>
              <a:t>демалыс</a:t>
            </a:r>
            <a:r>
              <a:rPr lang="ru-RU" sz="2200" dirty="0"/>
              <a:t> </a:t>
            </a:r>
            <a:r>
              <a:rPr lang="ru-RU" sz="2200" dirty="0" err="1"/>
              <a:t>жолымен</a:t>
            </a:r>
            <a:r>
              <a:rPr lang="ru-RU" sz="2200" dirty="0"/>
              <a:t> </a:t>
            </a:r>
            <a:r>
              <a:rPr lang="ru-RU" sz="2200" dirty="0" err="1"/>
              <a:t>әсер</a:t>
            </a:r>
            <a:r>
              <a:rPr lang="ru-RU" sz="2200" dirty="0"/>
              <a:t> </a:t>
            </a:r>
            <a:r>
              <a:rPr lang="ru-RU" sz="2200" dirty="0" err="1"/>
              <a:t>етудің</a:t>
            </a:r>
            <a:r>
              <a:rPr lang="ru-RU" sz="2200" dirty="0"/>
              <a:t> </a:t>
            </a:r>
            <a:r>
              <a:rPr lang="ru-RU" sz="2200" dirty="0" err="1"/>
              <a:t>белгілі</a:t>
            </a:r>
            <a:r>
              <a:rPr lang="ru-RU" sz="2200" dirty="0"/>
              <a:t> </a:t>
            </a:r>
            <a:r>
              <a:rPr lang="ru-RU" sz="2200" dirty="0" err="1"/>
              <a:t>бір</a:t>
            </a:r>
            <a:r>
              <a:rPr lang="ru-RU" sz="2200" dirty="0"/>
              <a:t> </a:t>
            </a:r>
            <a:r>
              <a:rPr lang="ru-RU" sz="2200" dirty="0" err="1"/>
              <a:t>типі</a:t>
            </a:r>
            <a:r>
              <a:rPr lang="ru-RU" sz="2200" dirty="0"/>
              <a:t> </a:t>
            </a:r>
            <a:r>
              <a:rPr lang="ru-RU" sz="2200" dirty="0" err="1"/>
              <a:t>таңдалады</a:t>
            </a:r>
            <a:r>
              <a:rPr lang="ru-RU" sz="2200" dirty="0"/>
              <a:t>. </a:t>
            </a:r>
            <a:r>
              <a:rPr lang="ru-RU" sz="2200" dirty="0" err="1"/>
              <a:t>Мысалы</a:t>
            </a:r>
            <a:r>
              <a:rPr lang="ru-RU" sz="2200" dirty="0"/>
              <a:t>, </a:t>
            </a:r>
            <a:r>
              <a:rPr lang="ru-RU" sz="2200" dirty="0" err="1"/>
              <a:t>максимальды</a:t>
            </a:r>
            <a:r>
              <a:rPr lang="ru-RU" sz="2200" dirty="0"/>
              <a:t> </a:t>
            </a:r>
            <a:r>
              <a:rPr lang="ru-RU" sz="2200" dirty="0" err="1"/>
              <a:t>активтілік</a:t>
            </a:r>
            <a:r>
              <a:rPr lang="ru-RU" sz="2200" dirty="0"/>
              <a:t> </a:t>
            </a:r>
            <a:r>
              <a:rPr lang="ru-RU" sz="2200" dirty="0" err="1"/>
              <a:t>кезінде</a:t>
            </a:r>
            <a:r>
              <a:rPr lang="ru-RU" sz="2200" dirty="0"/>
              <a:t>  </a:t>
            </a:r>
            <a:r>
              <a:rPr lang="ru-RU" sz="2200" dirty="0" err="1"/>
              <a:t>тұрақтылыққа</a:t>
            </a:r>
            <a:r>
              <a:rPr lang="ru-RU" sz="2200" dirty="0"/>
              <a:t> </a:t>
            </a:r>
            <a:r>
              <a:rPr lang="ru-RU" sz="2200" dirty="0" err="1"/>
              <a:t>қол</a:t>
            </a:r>
            <a:r>
              <a:rPr lang="ru-RU" sz="2200" dirty="0"/>
              <a:t> </a:t>
            </a:r>
            <a:r>
              <a:rPr lang="ru-RU" sz="2200" dirty="0" err="1"/>
              <a:t>жеткізу</a:t>
            </a:r>
            <a:r>
              <a:rPr lang="ru-RU" sz="2200" dirty="0"/>
              <a:t> </a:t>
            </a:r>
            <a:r>
              <a:rPr lang="ru-RU" sz="2200" dirty="0" err="1"/>
              <a:t>үшін</a:t>
            </a:r>
            <a:r>
              <a:rPr lang="ru-RU" sz="2200" dirty="0"/>
              <a:t> </a:t>
            </a:r>
            <a:r>
              <a:rPr lang="ru-RU" sz="2200" dirty="0" err="1"/>
              <a:t>емдеу</a:t>
            </a:r>
            <a:r>
              <a:rPr lang="ru-RU" sz="2200" dirty="0"/>
              <a:t> </a:t>
            </a:r>
            <a:r>
              <a:rPr lang="ru-RU" sz="2200" dirty="0" err="1"/>
              <a:t>жолымен</a:t>
            </a:r>
            <a:r>
              <a:rPr lang="ru-RU" sz="2200" dirty="0"/>
              <a:t> </a:t>
            </a:r>
            <a:r>
              <a:rPr lang="ru-RU" sz="2200" dirty="0" err="1"/>
              <a:t>әсер</a:t>
            </a:r>
            <a:r>
              <a:rPr lang="ru-RU" sz="2200" dirty="0"/>
              <a:t> </a:t>
            </a:r>
            <a:r>
              <a:rPr lang="ru-RU" sz="2200" dirty="0" err="1"/>
              <a:t>ету</a:t>
            </a:r>
            <a:r>
              <a:rPr lang="ru-RU" sz="2200" dirty="0"/>
              <a:t> </a:t>
            </a:r>
            <a:r>
              <a:rPr lang="ru-RU" sz="2200" dirty="0" err="1"/>
              <a:t>ұсынылады</a:t>
            </a:r>
            <a:r>
              <a:rPr lang="ru-RU" sz="2200" dirty="0"/>
              <a:t>. </a:t>
            </a:r>
            <a:r>
              <a:rPr lang="ru-RU" sz="2200" dirty="0" err="1"/>
              <a:t>Жүйе</a:t>
            </a:r>
            <a:r>
              <a:rPr lang="ru-RU" sz="2200" dirty="0"/>
              <a:t> </a:t>
            </a:r>
            <a:r>
              <a:rPr lang="ru-RU" sz="2200" dirty="0" err="1"/>
              <a:t>төменгі</a:t>
            </a:r>
            <a:r>
              <a:rPr lang="ru-RU" sz="2200" dirty="0"/>
              <a:t> </a:t>
            </a:r>
            <a:r>
              <a:rPr lang="ru-RU" sz="2200" dirty="0" err="1"/>
              <a:t>белсенділік</a:t>
            </a:r>
            <a:r>
              <a:rPr lang="ru-RU" sz="2200" dirty="0"/>
              <a:t> </a:t>
            </a:r>
            <a:r>
              <a:rPr lang="ru-RU" sz="2200" dirty="0" err="1"/>
              <a:t>фазасына</a:t>
            </a:r>
            <a:r>
              <a:rPr lang="ru-RU" sz="2200" dirty="0"/>
              <a:t> </a:t>
            </a:r>
            <a:r>
              <a:rPr lang="ru-RU" sz="2200" dirty="0" err="1"/>
              <a:t>өткен</a:t>
            </a:r>
            <a:r>
              <a:rPr lang="ru-RU" sz="2200" dirty="0"/>
              <a:t> </a:t>
            </a:r>
            <a:r>
              <a:rPr lang="ru-RU" sz="2200" dirty="0" err="1"/>
              <a:t>кезде</a:t>
            </a:r>
            <a:r>
              <a:rPr lang="ru-RU" sz="2200" dirty="0"/>
              <a:t>, </a:t>
            </a:r>
            <a:r>
              <a:rPr lang="ru-RU" sz="2200" dirty="0" err="1"/>
              <a:t>емдеуден</a:t>
            </a:r>
            <a:r>
              <a:rPr lang="ru-RU" sz="2200" dirty="0"/>
              <a:t> бас </a:t>
            </a:r>
            <a:r>
              <a:rPr lang="ru-RU" sz="2200" dirty="0" err="1"/>
              <a:t>тартып</a:t>
            </a:r>
            <a:r>
              <a:rPr lang="ru-RU" sz="2200" dirty="0"/>
              <a:t>, </a:t>
            </a:r>
            <a:r>
              <a:rPr lang="ru-RU" sz="2200" dirty="0" err="1"/>
              <a:t>оң</a:t>
            </a:r>
            <a:r>
              <a:rPr lang="ru-RU" sz="2200" dirty="0"/>
              <a:t> </a:t>
            </a:r>
            <a:r>
              <a:rPr lang="ru-RU" sz="2200" dirty="0" err="1"/>
              <a:t>нәтижені</a:t>
            </a:r>
            <a:r>
              <a:rPr lang="ru-RU" sz="2200" dirty="0"/>
              <a:t> </a:t>
            </a:r>
            <a:r>
              <a:rPr lang="ru-RU" sz="2200" dirty="0" err="1"/>
              <a:t>бекіту</a:t>
            </a:r>
            <a:r>
              <a:rPr lang="ru-RU" sz="2200" dirty="0"/>
              <a:t> </a:t>
            </a:r>
            <a:r>
              <a:rPr lang="ru-RU" sz="2200" dirty="0" err="1"/>
              <a:t>үшін</a:t>
            </a:r>
            <a:r>
              <a:rPr lang="ru-RU" sz="2200" dirty="0"/>
              <a:t>, </a:t>
            </a:r>
            <a:r>
              <a:rPr lang="ru-RU" sz="2200" dirty="0" err="1"/>
              <a:t>профилактикалық</a:t>
            </a:r>
            <a:r>
              <a:rPr lang="ru-RU" sz="2200" dirty="0"/>
              <a:t> </a:t>
            </a:r>
            <a:r>
              <a:rPr lang="ru-RU" sz="2200" dirty="0" err="1"/>
              <a:t>процедураларға</a:t>
            </a:r>
            <a:r>
              <a:rPr lang="ru-RU" sz="2200" dirty="0"/>
              <a:t> </a:t>
            </a:r>
            <a:r>
              <a:rPr lang="ru-RU" sz="2200" dirty="0" err="1"/>
              <a:t>назар</a:t>
            </a:r>
            <a:r>
              <a:rPr lang="ru-RU" sz="2200" dirty="0"/>
              <a:t> </a:t>
            </a:r>
            <a:r>
              <a:rPr lang="ru-RU" sz="2200" dirty="0" err="1"/>
              <a:t>аудару</a:t>
            </a:r>
            <a:r>
              <a:rPr lang="ru-RU" sz="2200" dirty="0"/>
              <a:t> </a:t>
            </a:r>
            <a:r>
              <a:rPr lang="ru-RU" sz="2200" dirty="0" err="1"/>
              <a:t>ұсынылады</a:t>
            </a:r>
            <a:r>
              <a:rPr lang="ru-RU" sz="2200" dirty="0"/>
              <a:t>. Цикл </a:t>
            </a:r>
            <a:r>
              <a:rPr lang="ru-RU" sz="2200" dirty="0" err="1"/>
              <a:t>демалыспен</a:t>
            </a:r>
            <a:r>
              <a:rPr lang="ru-RU" sz="2200" dirty="0"/>
              <a:t> </a:t>
            </a:r>
            <a:r>
              <a:rPr lang="ru-RU" sz="2200" dirty="0" err="1"/>
              <a:t>аяқталады</a:t>
            </a:r>
            <a:r>
              <a:rPr lang="ru-RU" sz="2200" dirty="0"/>
              <a:t>, </a:t>
            </a:r>
            <a:r>
              <a:rPr lang="ru-RU" sz="2200" dirty="0" err="1"/>
              <a:t>бұл</a:t>
            </a:r>
            <a:r>
              <a:rPr lang="ru-RU" sz="2200" dirty="0"/>
              <a:t> </a:t>
            </a:r>
            <a:r>
              <a:rPr lang="ru-RU" sz="2200" dirty="0" err="1"/>
              <a:t>кезде</a:t>
            </a:r>
            <a:r>
              <a:rPr lang="ru-RU" sz="2200" dirty="0"/>
              <a:t> </a:t>
            </a:r>
            <a:r>
              <a:rPr lang="ru-RU" sz="2200" dirty="0" err="1"/>
              <a:t>оның</a:t>
            </a:r>
            <a:r>
              <a:rPr lang="ru-RU" sz="2200" dirty="0"/>
              <a:t> </a:t>
            </a:r>
            <a:r>
              <a:rPr lang="ru-RU" sz="2200" dirty="0" err="1"/>
              <a:t>энергетикалық</a:t>
            </a:r>
            <a:r>
              <a:rPr lang="ru-RU" sz="2200" dirty="0"/>
              <a:t> </a:t>
            </a:r>
            <a:r>
              <a:rPr lang="ru-RU" sz="2200" dirty="0" err="1"/>
              <a:t>жабық</a:t>
            </a:r>
            <a:r>
              <a:rPr lang="ru-RU" sz="2200" dirty="0"/>
              <a:t> </a:t>
            </a:r>
            <a:r>
              <a:rPr lang="ru-RU" sz="2200" dirty="0" err="1"/>
              <a:t>болуына</a:t>
            </a:r>
            <a:r>
              <a:rPr lang="ru-RU" sz="2200" dirty="0"/>
              <a:t> </a:t>
            </a:r>
            <a:r>
              <a:rPr lang="ru-RU" sz="2200" dirty="0" err="1"/>
              <a:t>байланысты</a:t>
            </a:r>
            <a:r>
              <a:rPr lang="ru-RU" sz="2200" dirty="0"/>
              <a:t>, </a:t>
            </a:r>
            <a:r>
              <a:rPr lang="ru-RU" sz="2200" dirty="0" err="1"/>
              <a:t>мүшеге</a:t>
            </a:r>
            <a:r>
              <a:rPr lang="ru-RU" sz="2200" dirty="0"/>
              <a:t> </a:t>
            </a:r>
            <a:r>
              <a:rPr lang="ru-RU" sz="2200" dirty="0" err="1"/>
              <a:t>әсер</a:t>
            </a:r>
            <a:r>
              <a:rPr lang="ru-RU" sz="2200" dirty="0"/>
              <a:t> </a:t>
            </a:r>
            <a:r>
              <a:rPr lang="ru-RU" sz="2200" dirty="0" err="1"/>
              <a:t>жойылады</a:t>
            </a:r>
            <a:r>
              <a:rPr lang="ru-RU" sz="2200" dirty="0"/>
              <a:t>. </a:t>
            </a:r>
          </a:p>
        </p:txBody>
      </p:sp>
    </p:spTree>
    <p:extLst>
      <p:ext uri="{BB962C8B-B14F-4D97-AF65-F5344CB8AC3E}">
        <p14:creationId xmlns:p14="http://schemas.microsoft.com/office/powerpoint/2010/main" val="717161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6555641"/>
          </a:xfrm>
          <a:prstGeom prst="rect">
            <a:avLst/>
          </a:prstGeom>
        </p:spPr>
        <p:txBody>
          <a:bodyPr wrap="square">
            <a:spAutoFit/>
          </a:bodyPr>
          <a:lstStyle/>
          <a:p>
            <a:pPr indent="538163" algn="just"/>
            <a:r>
              <a:rPr lang="ru-RU" sz="2000" dirty="0" err="1"/>
              <a:t>Хронотерапия</a:t>
            </a:r>
            <a:r>
              <a:rPr lang="ru-RU" sz="2000" dirty="0"/>
              <a:t> </a:t>
            </a:r>
            <a:r>
              <a:rPr lang="ru-RU" sz="2000" dirty="0" err="1"/>
              <a:t>әлі</a:t>
            </a:r>
            <a:r>
              <a:rPr lang="ru-RU" sz="2000" dirty="0"/>
              <a:t> </a:t>
            </a:r>
            <a:r>
              <a:rPr lang="ru-RU" sz="2000" dirty="0" err="1"/>
              <a:t>өте</a:t>
            </a:r>
            <a:r>
              <a:rPr lang="ru-RU" sz="2000" dirty="0"/>
              <a:t> </a:t>
            </a:r>
            <a:r>
              <a:rPr lang="ru-RU" sz="2000" dirty="0" err="1"/>
              <a:t>жас</a:t>
            </a:r>
            <a:r>
              <a:rPr lang="ru-RU" sz="2000" dirty="0"/>
              <a:t> </a:t>
            </a:r>
            <a:r>
              <a:rPr lang="ru-RU" sz="2000" dirty="0" err="1"/>
              <a:t>ғылым</a:t>
            </a:r>
            <a:r>
              <a:rPr lang="ru-RU" sz="2000" dirty="0"/>
              <a:t> </a:t>
            </a:r>
            <a:r>
              <a:rPr lang="ru-RU" sz="2000" dirty="0" err="1"/>
              <a:t>болып</a:t>
            </a:r>
            <a:r>
              <a:rPr lang="ru-RU" sz="2000" dirty="0"/>
              <a:t> </a:t>
            </a:r>
            <a:r>
              <a:rPr lang="ru-RU" sz="2000" dirty="0" err="1"/>
              <a:t>табылады</a:t>
            </a:r>
            <a:r>
              <a:rPr lang="ru-RU" sz="2000" dirty="0"/>
              <a:t>, </a:t>
            </a:r>
            <a:r>
              <a:rPr lang="ru-RU" sz="2000" dirty="0" err="1"/>
              <a:t>дегенмен</a:t>
            </a:r>
            <a:r>
              <a:rPr lang="ru-RU" sz="2000" dirty="0"/>
              <a:t> </a:t>
            </a:r>
            <a:r>
              <a:rPr lang="ru-RU" sz="2000" dirty="0" err="1"/>
              <a:t>зерттеушілердің</a:t>
            </a:r>
            <a:r>
              <a:rPr lang="ru-RU" sz="2000" dirty="0"/>
              <a:t> </a:t>
            </a:r>
            <a:r>
              <a:rPr lang="ru-RU" sz="2000" dirty="0" err="1"/>
              <a:t>белсенді</a:t>
            </a:r>
            <a:r>
              <a:rPr lang="ru-RU" sz="2000" dirty="0"/>
              <a:t> </a:t>
            </a:r>
            <a:r>
              <a:rPr lang="ru-RU" sz="2000" dirty="0" err="1"/>
              <a:t>жұмыстары</a:t>
            </a:r>
            <a:r>
              <a:rPr lang="ru-RU" sz="2000" dirty="0"/>
              <a:t> </a:t>
            </a:r>
            <a:r>
              <a:rPr lang="ru-RU" sz="2000" dirty="0" err="1"/>
              <a:t>бұл</a:t>
            </a:r>
            <a:r>
              <a:rPr lang="ru-RU" sz="2000" dirty="0"/>
              <a:t> </a:t>
            </a:r>
            <a:r>
              <a:rPr lang="ru-RU" sz="2000" dirty="0" err="1"/>
              <a:t>салада</a:t>
            </a:r>
            <a:r>
              <a:rPr lang="ru-RU" sz="2000" dirty="0"/>
              <a:t> </a:t>
            </a:r>
            <a:r>
              <a:rPr lang="ru-RU" sz="2000" dirty="0" err="1"/>
              <a:t>қызықты</a:t>
            </a:r>
            <a:r>
              <a:rPr lang="ru-RU" sz="2000" dirty="0"/>
              <a:t> </a:t>
            </a:r>
            <a:r>
              <a:rPr lang="ru-RU" sz="2000" dirty="0" err="1"/>
              <a:t>ашылымдар</a:t>
            </a:r>
            <a:r>
              <a:rPr lang="ru-RU" sz="2000" dirty="0"/>
              <a:t> </a:t>
            </a:r>
            <a:r>
              <a:rPr lang="ru-RU" sz="2000" dirty="0" err="1"/>
              <a:t>қатарын</a:t>
            </a:r>
            <a:r>
              <a:rPr lang="ru-RU" sz="2000" dirty="0"/>
              <a:t> </a:t>
            </a:r>
            <a:r>
              <a:rPr lang="ru-RU" sz="2000" dirty="0" err="1"/>
              <a:t>жасауға</a:t>
            </a:r>
            <a:r>
              <a:rPr lang="ru-RU" sz="2000" dirty="0"/>
              <a:t> </a:t>
            </a:r>
            <a:r>
              <a:rPr lang="ru-RU" sz="2000" dirty="0" err="1"/>
              <a:t>мүмкіндік</a:t>
            </a:r>
            <a:r>
              <a:rPr lang="ru-RU" sz="2000" dirty="0"/>
              <a:t> </a:t>
            </a:r>
            <a:r>
              <a:rPr lang="ru-RU" sz="2000" dirty="0" err="1"/>
              <a:t>берді</a:t>
            </a:r>
            <a:r>
              <a:rPr lang="ru-RU" sz="2000" dirty="0"/>
              <a:t>. </a:t>
            </a:r>
            <a:r>
              <a:rPr lang="ru-RU" sz="2000" dirty="0" err="1"/>
              <a:t>Мысалы</a:t>
            </a:r>
            <a:r>
              <a:rPr lang="ru-RU" sz="2000" dirty="0"/>
              <a:t>, </a:t>
            </a:r>
            <a:r>
              <a:rPr lang="ru-RU" sz="2000" dirty="0" err="1"/>
              <a:t>әр</a:t>
            </a:r>
            <a:r>
              <a:rPr lang="ru-RU" sz="2000" dirty="0"/>
              <a:t> </a:t>
            </a:r>
            <a:r>
              <a:rPr lang="ru-RU" sz="2000" dirty="0" err="1"/>
              <a:t>адамның</a:t>
            </a:r>
            <a:r>
              <a:rPr lang="ru-RU" sz="2000" dirty="0"/>
              <a:t> </a:t>
            </a:r>
            <a:r>
              <a:rPr lang="ru-RU" sz="2000" dirty="0" err="1"/>
              <a:t>организмінде</a:t>
            </a:r>
            <a:r>
              <a:rPr lang="ru-RU" sz="2000" dirty="0"/>
              <a:t> </a:t>
            </a:r>
            <a:r>
              <a:rPr lang="ru-RU" sz="2000" dirty="0" err="1"/>
              <a:t>өзіндік</a:t>
            </a:r>
            <a:r>
              <a:rPr lang="ru-RU" sz="2000" dirty="0"/>
              <a:t> </a:t>
            </a:r>
            <a:r>
              <a:rPr lang="ru-RU" sz="2000" dirty="0" err="1"/>
              <a:t>индивидуальды</a:t>
            </a:r>
            <a:r>
              <a:rPr lang="ru-RU" sz="2000" dirty="0"/>
              <a:t> минут </a:t>
            </a:r>
            <a:r>
              <a:rPr lang="ru-RU" sz="2000" dirty="0" err="1"/>
              <a:t>болатыны</a:t>
            </a:r>
            <a:r>
              <a:rPr lang="ru-RU" sz="2000" dirty="0"/>
              <a:t> </a:t>
            </a:r>
            <a:r>
              <a:rPr lang="ru-RU" sz="2000" dirty="0" err="1"/>
              <a:t>дәлелденді</a:t>
            </a:r>
            <a:r>
              <a:rPr lang="ru-RU" sz="2000" dirty="0"/>
              <a:t>. </a:t>
            </a:r>
            <a:r>
              <a:rPr lang="ru-RU" sz="2000" dirty="0" err="1"/>
              <a:t>Денісау</a:t>
            </a:r>
            <a:r>
              <a:rPr lang="ru-RU" sz="2000" dirty="0"/>
              <a:t> </a:t>
            </a:r>
            <a:r>
              <a:rPr lang="ru-RU" sz="2000" dirty="0" err="1"/>
              <a:t>адамда</a:t>
            </a:r>
            <a:r>
              <a:rPr lang="ru-RU" sz="2000" dirty="0"/>
              <a:t> </a:t>
            </a:r>
            <a:r>
              <a:rPr lang="ru-RU" sz="2000" dirty="0" err="1"/>
              <a:t>ол</a:t>
            </a:r>
            <a:r>
              <a:rPr lang="ru-RU" sz="2000" dirty="0"/>
              <a:t>  60 </a:t>
            </a:r>
            <a:r>
              <a:rPr lang="ru-RU" sz="2000" dirty="0" err="1"/>
              <a:t>секундқа</a:t>
            </a:r>
            <a:r>
              <a:rPr lang="ru-RU" sz="2000" dirty="0"/>
              <a:t> </a:t>
            </a:r>
            <a:r>
              <a:rPr lang="ru-RU" sz="2000" dirty="0" err="1"/>
              <a:t>тең</a:t>
            </a:r>
            <a:r>
              <a:rPr lang="ru-RU" sz="2000" dirty="0"/>
              <a:t>, </a:t>
            </a:r>
            <a:r>
              <a:rPr lang="ru-RU" sz="2000" dirty="0" err="1"/>
              <a:t>науқас</a:t>
            </a:r>
            <a:r>
              <a:rPr lang="ru-RU" sz="2000" dirty="0"/>
              <a:t> </a:t>
            </a:r>
            <a:r>
              <a:rPr lang="ru-RU" sz="2000" dirty="0" err="1"/>
              <a:t>адамда</a:t>
            </a:r>
            <a:r>
              <a:rPr lang="ru-RU" sz="2000" dirty="0"/>
              <a:t> </a:t>
            </a:r>
            <a:r>
              <a:rPr lang="ru-RU" sz="2000" dirty="0" err="1"/>
              <a:t>ол</a:t>
            </a:r>
            <a:r>
              <a:rPr lang="ru-RU" sz="2000" dirty="0"/>
              <a:t> 10–20 </a:t>
            </a:r>
            <a:r>
              <a:rPr lang="ru-RU" sz="2000" dirty="0" err="1"/>
              <a:t>секундқа</a:t>
            </a:r>
            <a:r>
              <a:rPr lang="ru-RU" sz="2000" dirty="0"/>
              <a:t> </a:t>
            </a:r>
            <a:r>
              <a:rPr lang="ru-RU" sz="2000" dirty="0" err="1"/>
              <a:t>қысқарады</a:t>
            </a:r>
            <a:r>
              <a:rPr lang="ru-RU" sz="2000" dirty="0"/>
              <a:t>. </a:t>
            </a:r>
            <a:r>
              <a:rPr lang="ru-RU" sz="2000" dirty="0" err="1"/>
              <a:t>Бұл</a:t>
            </a:r>
            <a:r>
              <a:rPr lang="ru-RU" sz="2000" dirty="0"/>
              <a:t> </a:t>
            </a:r>
            <a:r>
              <a:rPr lang="ru-RU" sz="2000" dirty="0" err="1"/>
              <a:t>жағдайды</a:t>
            </a:r>
            <a:r>
              <a:rPr lang="ru-RU" sz="2000" dirty="0"/>
              <a:t> </a:t>
            </a:r>
            <a:r>
              <a:rPr lang="ru-RU" sz="2000" dirty="0" err="1"/>
              <a:t>өмірлік</a:t>
            </a:r>
            <a:r>
              <a:rPr lang="ru-RU" sz="2000" dirty="0"/>
              <a:t> </a:t>
            </a:r>
            <a:r>
              <a:rPr lang="ru-RU" sz="2000" dirty="0" err="1"/>
              <a:t>энергияның</a:t>
            </a:r>
            <a:r>
              <a:rPr lang="ru-RU" sz="2000" dirty="0"/>
              <a:t> </a:t>
            </a:r>
            <a:r>
              <a:rPr lang="ru-RU" sz="2000" dirty="0" err="1"/>
              <a:t>қысқаруымен</a:t>
            </a:r>
            <a:r>
              <a:rPr lang="ru-RU" sz="2000" dirty="0"/>
              <a:t>, </a:t>
            </a:r>
            <a:r>
              <a:rPr lang="ru-RU" sz="2000" dirty="0" err="1"/>
              <a:t>қалған</a:t>
            </a:r>
            <a:r>
              <a:rPr lang="ru-RU" sz="2000" dirty="0"/>
              <a:t> </a:t>
            </a:r>
            <a:r>
              <a:rPr lang="ru-RU" sz="2000" dirty="0" err="1"/>
              <a:t>өмір</a:t>
            </a:r>
            <a:r>
              <a:rPr lang="ru-RU" sz="2000" dirty="0"/>
              <a:t> </a:t>
            </a:r>
            <a:r>
              <a:rPr lang="ru-RU" sz="2000" dirty="0" err="1"/>
              <a:t>уақытының</a:t>
            </a:r>
            <a:r>
              <a:rPr lang="ru-RU" sz="2000" dirty="0"/>
              <a:t> </a:t>
            </a:r>
            <a:r>
              <a:rPr lang="ru-RU" sz="2000" dirty="0" err="1"/>
              <a:t>азаюымен</a:t>
            </a:r>
            <a:r>
              <a:rPr lang="ru-RU" sz="2000" dirty="0"/>
              <a:t> </a:t>
            </a:r>
            <a:r>
              <a:rPr lang="ru-RU" sz="2000" dirty="0" err="1"/>
              <a:t>түсіндіруге</a:t>
            </a:r>
            <a:r>
              <a:rPr lang="ru-RU" sz="2000" dirty="0"/>
              <a:t> </a:t>
            </a:r>
            <a:r>
              <a:rPr lang="ru-RU" sz="2000" dirty="0" err="1"/>
              <a:t>болады</a:t>
            </a:r>
            <a:r>
              <a:rPr lang="ru-RU" sz="2000" dirty="0"/>
              <a:t>. </a:t>
            </a:r>
            <a:r>
              <a:rPr lang="ru-RU" sz="2000" dirty="0" err="1"/>
              <a:t>Осылайша</a:t>
            </a:r>
            <a:r>
              <a:rPr lang="ru-RU" sz="2000" dirty="0"/>
              <a:t>, </a:t>
            </a:r>
            <a:r>
              <a:rPr lang="ru-RU" sz="2000" dirty="0" err="1"/>
              <a:t>өлім</a:t>
            </a:r>
            <a:r>
              <a:rPr lang="ru-RU" sz="2000" dirty="0"/>
              <a:t> </a:t>
            </a:r>
            <a:r>
              <a:rPr lang="ru-RU" sz="2000" dirty="0" err="1"/>
              <a:t>аузында</a:t>
            </a:r>
            <a:r>
              <a:rPr lang="ru-RU" sz="2000" dirty="0"/>
              <a:t> </a:t>
            </a:r>
            <a:r>
              <a:rPr lang="ru-RU" sz="2000" dirty="0" err="1"/>
              <a:t>жатқан</a:t>
            </a:r>
            <a:r>
              <a:rPr lang="ru-RU" sz="2000" dirty="0"/>
              <a:t> </a:t>
            </a:r>
            <a:r>
              <a:rPr lang="ru-RU" sz="2000" dirty="0" err="1"/>
              <a:t>адамдарда</a:t>
            </a:r>
            <a:r>
              <a:rPr lang="ru-RU" sz="2000" dirty="0"/>
              <a:t> </a:t>
            </a:r>
            <a:r>
              <a:rPr lang="ru-RU" sz="2000" dirty="0" err="1"/>
              <a:t>жеке</a:t>
            </a:r>
            <a:r>
              <a:rPr lang="ru-RU" sz="2000" dirty="0"/>
              <a:t> минуты </a:t>
            </a:r>
            <a:r>
              <a:rPr lang="ru-RU" sz="2000" dirty="0" err="1"/>
              <a:t>бірнеше</a:t>
            </a:r>
            <a:r>
              <a:rPr lang="ru-RU" sz="2000" dirty="0"/>
              <a:t> </a:t>
            </a:r>
            <a:r>
              <a:rPr lang="ru-RU" sz="2000" dirty="0" err="1"/>
              <a:t>секундқа</a:t>
            </a:r>
            <a:r>
              <a:rPr lang="ru-RU" sz="2000" dirty="0"/>
              <a:t> </a:t>
            </a:r>
            <a:r>
              <a:rPr lang="ru-RU" sz="2000" dirty="0" err="1"/>
              <a:t>тең</a:t>
            </a:r>
            <a:r>
              <a:rPr lang="ru-RU" sz="2000" dirty="0"/>
              <a:t> </a:t>
            </a:r>
            <a:r>
              <a:rPr lang="ru-RU" sz="2000" dirty="0" err="1"/>
              <a:t>болады</a:t>
            </a:r>
            <a:r>
              <a:rPr lang="ru-RU" sz="2000" dirty="0"/>
              <a:t>. Жеке </a:t>
            </a:r>
            <a:r>
              <a:rPr lang="ru-RU" sz="2000" dirty="0" err="1"/>
              <a:t>уақыттың</a:t>
            </a:r>
            <a:r>
              <a:rPr lang="ru-RU" sz="2000" dirty="0"/>
              <a:t> </a:t>
            </a:r>
            <a:r>
              <a:rPr lang="ru-RU" sz="2000" dirty="0" err="1"/>
              <a:t>қысқару</a:t>
            </a:r>
            <a:r>
              <a:rPr lang="ru-RU" sz="2000" dirty="0"/>
              <a:t> </a:t>
            </a:r>
            <a:r>
              <a:rPr lang="ru-RU" sz="2000" dirty="0" err="1"/>
              <a:t>жағдайы</a:t>
            </a:r>
            <a:r>
              <a:rPr lang="ru-RU" sz="2000" dirty="0"/>
              <a:t> </a:t>
            </a:r>
            <a:r>
              <a:rPr lang="ru-RU" sz="2000" dirty="0" err="1"/>
              <a:t>дене</a:t>
            </a:r>
            <a:r>
              <a:rPr lang="ru-RU" sz="2000" dirty="0"/>
              <a:t> </a:t>
            </a:r>
            <a:r>
              <a:rPr lang="ru-RU" sz="2000" dirty="0" err="1"/>
              <a:t>температурасының</a:t>
            </a:r>
            <a:r>
              <a:rPr lang="ru-RU" sz="2000" dirty="0"/>
              <a:t> </a:t>
            </a:r>
            <a:r>
              <a:rPr lang="ru-RU" sz="2000" dirty="0" err="1"/>
              <a:t>жоғарылауымен</a:t>
            </a:r>
            <a:r>
              <a:rPr lang="ru-RU" sz="2000" dirty="0"/>
              <a:t>, </a:t>
            </a:r>
            <a:r>
              <a:rPr lang="ru-RU" sz="2000" dirty="0" err="1"/>
              <a:t>тыныс</a:t>
            </a:r>
            <a:r>
              <a:rPr lang="ru-RU" sz="2000" dirty="0"/>
              <a:t> </a:t>
            </a:r>
            <a:r>
              <a:rPr lang="ru-RU" sz="2000" dirty="0" err="1"/>
              <a:t>алу</a:t>
            </a:r>
            <a:r>
              <a:rPr lang="ru-RU" sz="2000" dirty="0"/>
              <a:t> мен </a:t>
            </a:r>
            <a:r>
              <a:rPr lang="ru-RU" sz="2000" dirty="0" err="1"/>
              <a:t>пульстің</a:t>
            </a:r>
            <a:r>
              <a:rPr lang="ru-RU" sz="2000" dirty="0"/>
              <a:t> </a:t>
            </a:r>
            <a:r>
              <a:rPr lang="ru-RU" sz="2000" dirty="0" err="1"/>
              <a:t>жиілеуімен</a:t>
            </a:r>
            <a:r>
              <a:rPr lang="ru-RU" sz="2000" dirty="0"/>
              <a:t> </a:t>
            </a:r>
            <a:r>
              <a:rPr lang="ru-RU" sz="2000" dirty="0" err="1"/>
              <a:t>көрініс</a:t>
            </a:r>
            <a:r>
              <a:rPr lang="ru-RU" sz="2000" dirty="0"/>
              <a:t> </a:t>
            </a:r>
            <a:r>
              <a:rPr lang="ru-RU" sz="2000" dirty="0" err="1"/>
              <a:t>береді</a:t>
            </a:r>
            <a:r>
              <a:rPr lang="ru-RU" sz="2000" dirty="0"/>
              <a:t>. </a:t>
            </a:r>
            <a:endParaRPr lang="ru-RU" sz="2000" dirty="0" smtClean="0"/>
          </a:p>
          <a:p>
            <a:pPr indent="538163" algn="just"/>
            <a:r>
              <a:rPr lang="ru-RU" sz="2000" dirty="0"/>
              <a:t> </a:t>
            </a:r>
            <a:r>
              <a:rPr lang="ru-RU" sz="2000" dirty="0" err="1"/>
              <a:t>Теориялық</a:t>
            </a:r>
            <a:r>
              <a:rPr lang="ru-RU" sz="2000" dirty="0"/>
              <a:t> </a:t>
            </a:r>
            <a:r>
              <a:rPr lang="ru-RU" sz="2000" dirty="0" err="1"/>
              <a:t>зерттеулерімен</a:t>
            </a:r>
            <a:r>
              <a:rPr lang="ru-RU" sz="2000" dirty="0"/>
              <a:t> </a:t>
            </a:r>
            <a:r>
              <a:rPr lang="ru-RU" sz="2000" dirty="0" err="1"/>
              <a:t>қатар</a:t>
            </a:r>
            <a:r>
              <a:rPr lang="ru-RU" sz="2000" dirty="0"/>
              <a:t>, </a:t>
            </a:r>
            <a:r>
              <a:rPr lang="ru-RU" sz="2000" dirty="0" err="1"/>
              <a:t>хронотерапияда</a:t>
            </a:r>
            <a:r>
              <a:rPr lang="ru-RU" sz="2000" dirty="0"/>
              <a:t> </a:t>
            </a:r>
            <a:r>
              <a:rPr lang="ru-RU" sz="2000" dirty="0" err="1"/>
              <a:t>қазіргі</a:t>
            </a:r>
            <a:r>
              <a:rPr lang="ru-RU" sz="2000" dirty="0"/>
              <a:t> </a:t>
            </a:r>
            <a:r>
              <a:rPr lang="ru-RU" sz="2000" dirty="0" err="1"/>
              <a:t>таңда</a:t>
            </a:r>
            <a:r>
              <a:rPr lang="ru-RU" sz="2000" dirty="0"/>
              <a:t> </a:t>
            </a:r>
            <a:r>
              <a:rPr lang="ru-RU" sz="2000" dirty="0" err="1"/>
              <a:t>мәнді</a:t>
            </a:r>
            <a:r>
              <a:rPr lang="ru-RU" sz="2000" dirty="0"/>
              <a:t> </a:t>
            </a:r>
            <a:r>
              <a:rPr lang="ru-RU" sz="2000" dirty="0" err="1"/>
              <a:t>практикалық</a:t>
            </a:r>
            <a:r>
              <a:rPr lang="ru-RU" sz="2000" dirty="0"/>
              <a:t> </a:t>
            </a:r>
            <a:r>
              <a:rPr lang="ru-RU" sz="2000" dirty="0" err="1"/>
              <a:t>нәтижелері</a:t>
            </a:r>
            <a:r>
              <a:rPr lang="ru-RU" sz="2000" dirty="0"/>
              <a:t> де бар. </a:t>
            </a:r>
            <a:r>
              <a:rPr lang="ru-RU" sz="2000" dirty="0" err="1"/>
              <a:t>Бұл</a:t>
            </a:r>
            <a:r>
              <a:rPr lang="ru-RU" sz="2000" dirty="0"/>
              <a:t> </a:t>
            </a:r>
            <a:r>
              <a:rPr lang="ru-RU" sz="2000" dirty="0" err="1"/>
              <a:t>ғылым</a:t>
            </a:r>
            <a:r>
              <a:rPr lang="ru-RU" sz="2000" dirty="0"/>
              <a:t> </a:t>
            </a:r>
            <a:r>
              <a:rPr lang="ru-RU" sz="2000" dirty="0" err="1"/>
              <a:t>өзінің</a:t>
            </a:r>
            <a:r>
              <a:rPr lang="ru-RU" sz="2000" dirty="0"/>
              <a:t> даму </a:t>
            </a:r>
            <a:r>
              <a:rPr lang="ru-RU" sz="2000" dirty="0" err="1"/>
              <a:t>шегіне</a:t>
            </a:r>
            <a:r>
              <a:rPr lang="ru-RU" sz="2000" dirty="0"/>
              <a:t> АҚШ, Германия, Англия </a:t>
            </a:r>
            <a:r>
              <a:rPr lang="ru-RU" sz="2000" dirty="0" err="1"/>
              <a:t>және</a:t>
            </a:r>
            <a:r>
              <a:rPr lang="ru-RU" sz="2000" dirty="0"/>
              <a:t> </a:t>
            </a:r>
            <a:r>
              <a:rPr lang="ru-RU" sz="2000" dirty="0" err="1"/>
              <a:t>т.б</a:t>
            </a:r>
            <a:r>
              <a:rPr lang="ru-RU" sz="2000" dirty="0"/>
              <a:t>. </a:t>
            </a:r>
            <a:r>
              <a:rPr lang="ru-RU" sz="2000" dirty="0" err="1" smtClean="0"/>
              <a:t>елдерде</a:t>
            </a:r>
            <a:r>
              <a:rPr lang="ru-RU" sz="2000" dirty="0" smtClean="0"/>
              <a:t> </a:t>
            </a:r>
            <a:r>
              <a:rPr lang="ru-RU" sz="2000" dirty="0" err="1"/>
              <a:t>жетті</a:t>
            </a:r>
            <a:r>
              <a:rPr lang="ru-RU" sz="2000" dirty="0"/>
              <a:t>.  </a:t>
            </a:r>
            <a:r>
              <a:rPr lang="ru-RU" sz="2000" dirty="0" err="1"/>
              <a:t>Соңғы</a:t>
            </a:r>
            <a:r>
              <a:rPr lang="ru-RU" sz="2000" dirty="0"/>
              <a:t> </a:t>
            </a:r>
            <a:r>
              <a:rPr lang="ru-RU" sz="2000" dirty="0" err="1"/>
              <a:t>жылдары</a:t>
            </a:r>
            <a:r>
              <a:rPr lang="ru-RU" sz="2000" dirty="0"/>
              <a:t> </a:t>
            </a:r>
            <a:r>
              <a:rPr lang="ru-RU" sz="2000" dirty="0" err="1"/>
              <a:t>ерекше</a:t>
            </a:r>
            <a:r>
              <a:rPr lang="ru-RU" sz="2000" dirty="0"/>
              <a:t> </a:t>
            </a:r>
            <a:r>
              <a:rPr lang="ru-RU" sz="2000" dirty="0" err="1"/>
              <a:t>серпілістер</a:t>
            </a:r>
            <a:r>
              <a:rPr lang="ru-RU" sz="2000" dirty="0"/>
              <a:t> онкология, ревматология, </a:t>
            </a:r>
            <a:r>
              <a:rPr lang="ru-RU" sz="2000" dirty="0" err="1"/>
              <a:t>хирургияда</a:t>
            </a:r>
            <a:r>
              <a:rPr lang="ru-RU" sz="2000" dirty="0"/>
              <a:t> </a:t>
            </a:r>
            <a:r>
              <a:rPr lang="ru-RU" sz="2000" dirty="0" err="1"/>
              <a:t>байқалады</a:t>
            </a:r>
            <a:r>
              <a:rPr lang="ru-RU" sz="2000" dirty="0"/>
              <a:t>.  </a:t>
            </a:r>
            <a:r>
              <a:rPr lang="ru-RU" sz="2000" dirty="0" err="1"/>
              <a:t>Хронотерапия</a:t>
            </a:r>
            <a:r>
              <a:rPr lang="ru-RU" sz="2000" dirty="0"/>
              <a:t> </a:t>
            </a:r>
            <a:r>
              <a:rPr lang="ru-RU" sz="2000" dirty="0" err="1"/>
              <a:t>өзінің</a:t>
            </a:r>
            <a:r>
              <a:rPr lang="ru-RU" sz="2000" dirty="0"/>
              <a:t> </a:t>
            </a:r>
            <a:r>
              <a:rPr lang="ru-RU" sz="2000" dirty="0" err="1"/>
              <a:t>үлкен</a:t>
            </a:r>
            <a:r>
              <a:rPr lang="ru-RU" sz="2000" dirty="0"/>
              <a:t> </a:t>
            </a:r>
            <a:r>
              <a:rPr lang="ru-RU" sz="2000" dirty="0" err="1"/>
              <a:t>әсерін</a:t>
            </a:r>
            <a:r>
              <a:rPr lang="ru-RU" sz="2000" dirty="0"/>
              <a:t> </a:t>
            </a:r>
            <a:r>
              <a:rPr lang="ru-RU" sz="2000" dirty="0" err="1"/>
              <a:t>әртүрлі</a:t>
            </a:r>
            <a:r>
              <a:rPr lang="ru-RU" sz="2000" dirty="0"/>
              <a:t> </a:t>
            </a:r>
            <a:r>
              <a:rPr lang="ru-RU" sz="2000" dirty="0" err="1"/>
              <a:t>созылмалы</a:t>
            </a:r>
            <a:r>
              <a:rPr lang="ru-RU" sz="2000" dirty="0"/>
              <a:t> </a:t>
            </a:r>
            <a:r>
              <a:rPr lang="ru-RU" sz="2000" dirty="0" err="1"/>
              <a:t>ауруларды</a:t>
            </a:r>
            <a:r>
              <a:rPr lang="ru-RU" sz="2000" dirty="0"/>
              <a:t> </a:t>
            </a:r>
            <a:r>
              <a:rPr lang="ru-RU" sz="2000" dirty="0" err="1"/>
              <a:t>емдеу</a:t>
            </a:r>
            <a:r>
              <a:rPr lang="ru-RU" sz="2000" dirty="0"/>
              <a:t> </a:t>
            </a:r>
            <a:r>
              <a:rPr lang="ru-RU" sz="2000" dirty="0" err="1"/>
              <a:t>кезінде</a:t>
            </a:r>
            <a:r>
              <a:rPr lang="ru-RU" sz="2000" dirty="0"/>
              <a:t> </a:t>
            </a:r>
            <a:r>
              <a:rPr lang="ru-RU" sz="2000" dirty="0" err="1"/>
              <a:t>көрсетеді</a:t>
            </a:r>
            <a:r>
              <a:rPr lang="ru-RU" sz="2000" dirty="0"/>
              <a:t>, </a:t>
            </a:r>
            <a:r>
              <a:rPr lang="ru-RU" sz="2000" dirty="0" err="1"/>
              <a:t>бұл</a:t>
            </a:r>
            <a:r>
              <a:rPr lang="ru-RU" sz="2000" dirty="0"/>
              <a:t> </a:t>
            </a:r>
            <a:r>
              <a:rPr lang="ru-RU" sz="2000" dirty="0" err="1"/>
              <a:t>кезде</a:t>
            </a:r>
            <a:r>
              <a:rPr lang="ru-RU" sz="2000" dirty="0"/>
              <a:t> </a:t>
            </a:r>
            <a:r>
              <a:rPr lang="ru-RU" sz="2000" dirty="0" err="1"/>
              <a:t>дәстүрлі</a:t>
            </a:r>
            <a:r>
              <a:rPr lang="ru-RU" sz="2000" dirty="0"/>
              <a:t> </a:t>
            </a:r>
            <a:r>
              <a:rPr lang="ru-RU" sz="2000" dirty="0" err="1"/>
              <a:t>дәрілік</a:t>
            </a:r>
            <a:r>
              <a:rPr lang="ru-RU" sz="2000" dirty="0"/>
              <a:t> </a:t>
            </a:r>
            <a:r>
              <a:rPr lang="ru-RU" sz="2000" dirty="0" err="1"/>
              <a:t>методикалар</a:t>
            </a:r>
            <a:r>
              <a:rPr lang="ru-RU" sz="2000" dirty="0"/>
              <a:t> </a:t>
            </a:r>
            <a:r>
              <a:rPr lang="ru-RU" sz="2000" dirty="0" err="1"/>
              <a:t>ауруды</a:t>
            </a:r>
            <a:r>
              <a:rPr lang="ru-RU" sz="2000" dirty="0"/>
              <a:t> </a:t>
            </a:r>
            <a:r>
              <a:rPr lang="ru-RU" sz="2000" dirty="0" err="1"/>
              <a:t>жеңуге</a:t>
            </a:r>
            <a:r>
              <a:rPr lang="ru-RU" sz="2000" dirty="0"/>
              <a:t> </a:t>
            </a:r>
            <a:r>
              <a:rPr lang="ru-RU" sz="2000" dirty="0" err="1"/>
              <a:t>қауқарсыз</a:t>
            </a:r>
            <a:r>
              <a:rPr lang="ru-RU" sz="2000" dirty="0"/>
              <a:t> </a:t>
            </a:r>
            <a:r>
              <a:rPr lang="ru-RU" sz="2000" dirty="0" err="1"/>
              <a:t>болады</a:t>
            </a:r>
            <a:r>
              <a:rPr lang="ru-RU" sz="2000" dirty="0"/>
              <a:t>. </a:t>
            </a:r>
          </a:p>
          <a:p>
            <a:pPr indent="538163" algn="just"/>
            <a:r>
              <a:rPr lang="ru-RU" sz="2000" dirty="0" err="1"/>
              <a:t>Таңқаларлығы</a:t>
            </a:r>
            <a:r>
              <a:rPr lang="ru-RU" sz="2000" dirty="0"/>
              <a:t>, </a:t>
            </a:r>
            <a:r>
              <a:rPr lang="ru-RU" sz="2000" dirty="0" err="1"/>
              <a:t>алдын</a:t>
            </a:r>
            <a:r>
              <a:rPr lang="ru-RU" sz="2000" dirty="0"/>
              <a:t> </a:t>
            </a:r>
            <a:r>
              <a:rPr lang="ru-RU" sz="2000" dirty="0" err="1"/>
              <a:t>тиімсіз</a:t>
            </a:r>
            <a:r>
              <a:rPr lang="ru-RU" sz="2000" dirty="0"/>
              <a:t> </a:t>
            </a:r>
            <a:r>
              <a:rPr lang="ru-RU" sz="2000" dirty="0" err="1"/>
              <a:t>болып</a:t>
            </a:r>
            <a:r>
              <a:rPr lang="ru-RU" sz="2000" dirty="0"/>
              <a:t> </a:t>
            </a:r>
            <a:r>
              <a:rPr lang="ru-RU" sz="2000" dirty="0" err="1"/>
              <a:t>танылған</a:t>
            </a:r>
            <a:r>
              <a:rPr lang="ru-RU" sz="2000" dirty="0"/>
              <a:t> </a:t>
            </a:r>
            <a:r>
              <a:rPr lang="ru-RU" sz="2000" dirty="0" err="1"/>
              <a:t>препараттар</a:t>
            </a:r>
            <a:r>
              <a:rPr lang="ru-RU" sz="2000" dirty="0"/>
              <a:t> </a:t>
            </a:r>
            <a:r>
              <a:rPr lang="ru-RU" sz="2000" dirty="0" err="1"/>
              <a:t>хронотерапияны</a:t>
            </a:r>
            <a:r>
              <a:rPr lang="ru-RU" sz="2000" dirty="0"/>
              <a:t> </a:t>
            </a:r>
            <a:r>
              <a:rPr lang="ru-RU" sz="2000" dirty="0" err="1"/>
              <a:t>қолдану</a:t>
            </a:r>
            <a:r>
              <a:rPr lang="ru-RU" sz="2000" dirty="0"/>
              <a:t> </a:t>
            </a:r>
            <a:r>
              <a:rPr lang="ru-RU" sz="2000" dirty="0" err="1"/>
              <a:t>барысында</a:t>
            </a:r>
            <a:r>
              <a:rPr lang="ru-RU" sz="2000" dirty="0"/>
              <a:t> </a:t>
            </a:r>
            <a:r>
              <a:rPr lang="ru-RU" sz="2000" dirty="0" err="1"/>
              <a:t>жақсы</a:t>
            </a:r>
            <a:r>
              <a:rPr lang="ru-RU" sz="2000" dirty="0"/>
              <a:t> </a:t>
            </a:r>
            <a:r>
              <a:rPr lang="ru-RU" sz="2000" dirty="0" err="1"/>
              <a:t>нәтиже</a:t>
            </a:r>
            <a:r>
              <a:rPr lang="ru-RU" sz="2000" dirty="0"/>
              <a:t> </a:t>
            </a:r>
            <a:r>
              <a:rPr lang="ru-RU" sz="2000" dirty="0" err="1"/>
              <a:t>көрсетеді</a:t>
            </a:r>
            <a:r>
              <a:rPr lang="ru-RU" sz="2000" dirty="0"/>
              <a:t>. </a:t>
            </a:r>
            <a:r>
              <a:rPr lang="ru-RU" sz="2000" dirty="0" err="1"/>
              <a:t>Мысалы</a:t>
            </a:r>
            <a:r>
              <a:rPr lang="ru-RU" sz="2000" dirty="0"/>
              <a:t>, </a:t>
            </a:r>
            <a:r>
              <a:rPr lang="ru-RU" sz="2000" dirty="0" err="1"/>
              <a:t>америкалық</a:t>
            </a:r>
            <a:r>
              <a:rPr lang="ru-RU" sz="2000" dirty="0"/>
              <a:t> </a:t>
            </a:r>
            <a:r>
              <a:rPr lang="ru-RU" sz="2000" dirty="0" err="1"/>
              <a:t>дәрігер</a:t>
            </a:r>
            <a:r>
              <a:rPr lang="ru-RU" sz="2000" dirty="0"/>
              <a:t> </a:t>
            </a:r>
            <a:r>
              <a:rPr lang="ru-RU" sz="2000" dirty="0" err="1"/>
              <a:t>Девид</a:t>
            </a:r>
            <a:r>
              <a:rPr lang="ru-RU" sz="2000" dirty="0"/>
              <a:t> Хо </a:t>
            </a:r>
            <a:r>
              <a:rPr lang="ru-RU" sz="2000" dirty="0" err="1"/>
              <a:t>зерттеуге</a:t>
            </a:r>
            <a:r>
              <a:rPr lang="ru-RU" sz="2000" dirty="0"/>
              <a:t> </a:t>
            </a:r>
            <a:r>
              <a:rPr lang="ru-RU" sz="2000" dirty="0" err="1"/>
              <a:t>қатысқан</a:t>
            </a:r>
            <a:r>
              <a:rPr lang="ru-RU" sz="2000" dirty="0"/>
              <a:t> </a:t>
            </a:r>
            <a:r>
              <a:rPr lang="ru-RU" sz="2000" dirty="0" err="1"/>
              <a:t>СПИДпен</a:t>
            </a:r>
            <a:r>
              <a:rPr lang="ru-RU" sz="2000" dirty="0"/>
              <a:t> </a:t>
            </a:r>
            <a:r>
              <a:rPr lang="ru-RU" sz="2000" dirty="0" err="1"/>
              <a:t>ауыратын</a:t>
            </a:r>
            <a:r>
              <a:rPr lang="ru-RU" sz="2000" dirty="0"/>
              <a:t> 10 </a:t>
            </a:r>
            <a:r>
              <a:rPr lang="ru-RU" sz="2000" dirty="0" err="1"/>
              <a:t>науқастың</a:t>
            </a:r>
            <a:r>
              <a:rPr lang="ru-RU" sz="2000" dirty="0"/>
              <a:t>  7 </a:t>
            </a:r>
            <a:r>
              <a:rPr lang="ru-RU" sz="2000" dirty="0" err="1"/>
              <a:t>емдеп</a:t>
            </a:r>
            <a:r>
              <a:rPr lang="ru-RU" sz="2000" dirty="0"/>
              <a:t> </a:t>
            </a:r>
            <a:r>
              <a:rPr lang="ru-RU" sz="2000" dirty="0" err="1"/>
              <a:t>шығарды</a:t>
            </a:r>
            <a:r>
              <a:rPr lang="ru-RU" sz="2000" dirty="0"/>
              <a:t>. </a:t>
            </a:r>
          </a:p>
        </p:txBody>
      </p:sp>
    </p:spTree>
    <p:extLst>
      <p:ext uri="{BB962C8B-B14F-4D97-AF65-F5344CB8AC3E}">
        <p14:creationId xmlns:p14="http://schemas.microsoft.com/office/powerpoint/2010/main" val="2244332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679686" cy="6463308"/>
          </a:xfrm>
          <a:prstGeom prst="rect">
            <a:avLst/>
          </a:prstGeom>
        </p:spPr>
        <p:txBody>
          <a:bodyPr wrap="square">
            <a:spAutoFit/>
          </a:bodyPr>
          <a:lstStyle/>
          <a:p>
            <a:pPr indent="538163" algn="just"/>
            <a:r>
              <a:rPr lang="ru-RU" b="1" dirty="0" err="1">
                <a:solidFill>
                  <a:srgbClr val="FF0000"/>
                </a:solidFill>
              </a:rPr>
              <a:t>Хронотерапияның</a:t>
            </a:r>
            <a:r>
              <a:rPr lang="ru-RU" b="1" dirty="0">
                <a:solidFill>
                  <a:srgbClr val="FF0000"/>
                </a:solidFill>
              </a:rPr>
              <a:t> </a:t>
            </a:r>
            <a:r>
              <a:rPr lang="ru-RU" b="1" dirty="0" err="1">
                <a:solidFill>
                  <a:srgbClr val="FF0000"/>
                </a:solidFill>
              </a:rPr>
              <a:t>әдістемесі</a:t>
            </a:r>
            <a:r>
              <a:rPr lang="ru-RU" b="1" dirty="0">
                <a:solidFill>
                  <a:srgbClr val="FF0000"/>
                </a:solidFill>
              </a:rPr>
              <a:t>, </a:t>
            </a:r>
            <a:r>
              <a:rPr lang="ru-RU" dirty="0" err="1"/>
              <a:t>емдік</a:t>
            </a:r>
            <a:r>
              <a:rPr lang="ru-RU" dirty="0"/>
              <a:t> </a:t>
            </a:r>
            <a:r>
              <a:rPr lang="ru-RU" dirty="0" err="1"/>
              <a:t>әсер</a:t>
            </a:r>
            <a:r>
              <a:rPr lang="ru-RU" dirty="0"/>
              <a:t> </a:t>
            </a:r>
            <a:r>
              <a:rPr lang="ru-RU" dirty="0" err="1"/>
              <a:t>көрсетілетін</a:t>
            </a:r>
            <a:r>
              <a:rPr lang="ru-RU" dirty="0"/>
              <a:t>, </a:t>
            </a:r>
            <a:r>
              <a:rPr lang="ru-RU" dirty="0" err="1" smtClean="0"/>
              <a:t>дәріні</a:t>
            </a:r>
            <a:r>
              <a:rPr lang="ru-RU" dirty="0" smtClean="0"/>
              <a:t> </a:t>
            </a:r>
            <a:r>
              <a:rPr lang="ru-RU" dirty="0" err="1" smtClean="0"/>
              <a:t>қабылданатын</a:t>
            </a:r>
            <a:r>
              <a:rPr lang="ru-RU" dirty="0" smtClean="0"/>
              <a:t> </a:t>
            </a:r>
            <a:r>
              <a:rPr lang="ru-RU" dirty="0" err="1"/>
              <a:t>органның</a:t>
            </a:r>
            <a:r>
              <a:rPr lang="ru-RU" dirty="0"/>
              <a:t> </a:t>
            </a:r>
            <a:r>
              <a:rPr lang="ru-RU" dirty="0" err="1"/>
              <a:t>биоырғағымен</a:t>
            </a:r>
            <a:r>
              <a:rPr lang="ru-RU" dirty="0"/>
              <a:t> </a:t>
            </a:r>
            <a:r>
              <a:rPr lang="ru-RU" dirty="0" err="1"/>
              <a:t>байланысты</a:t>
            </a:r>
            <a:r>
              <a:rPr lang="ru-RU" dirty="0"/>
              <a:t> </a:t>
            </a:r>
            <a:r>
              <a:rPr lang="ru-RU" dirty="0" err="1"/>
              <a:t>белгілі</a:t>
            </a:r>
            <a:r>
              <a:rPr lang="ru-RU" dirty="0"/>
              <a:t> </a:t>
            </a:r>
            <a:r>
              <a:rPr lang="ru-RU" dirty="0" err="1" smtClean="0"/>
              <a:t>бір</a:t>
            </a:r>
            <a:r>
              <a:rPr lang="ru-RU" dirty="0" smtClean="0"/>
              <a:t> </a:t>
            </a:r>
            <a:r>
              <a:rPr lang="ru-RU" dirty="0" err="1" smtClean="0"/>
              <a:t>уақытта</a:t>
            </a:r>
            <a:r>
              <a:rPr lang="ru-RU" dirty="0" smtClean="0"/>
              <a:t> </a:t>
            </a:r>
            <a:r>
              <a:rPr lang="ru-RU" dirty="0" err="1"/>
              <a:t>қабылдау</a:t>
            </a:r>
            <a:r>
              <a:rPr lang="ru-RU" dirty="0"/>
              <a:t> </a:t>
            </a:r>
            <a:r>
              <a:rPr lang="ru-RU" dirty="0" err="1"/>
              <a:t>жатады</a:t>
            </a:r>
            <a:r>
              <a:rPr lang="ru-RU" dirty="0"/>
              <a:t>. </a:t>
            </a:r>
            <a:endParaRPr lang="ru-RU" dirty="0" smtClean="0"/>
          </a:p>
          <a:p>
            <a:pPr indent="538163" algn="just"/>
            <a:r>
              <a:rPr lang="ru-RU" dirty="0" err="1" smtClean="0"/>
              <a:t>Мысалы</a:t>
            </a:r>
            <a:r>
              <a:rPr lang="ru-RU" dirty="0"/>
              <a:t>, </a:t>
            </a:r>
            <a:r>
              <a:rPr lang="ru-RU" b="1" dirty="0" err="1"/>
              <a:t>жүрегі</a:t>
            </a:r>
            <a:r>
              <a:rPr lang="ru-RU" b="1" dirty="0"/>
              <a:t> </a:t>
            </a:r>
            <a:r>
              <a:rPr lang="ru-RU" b="1" dirty="0" err="1" smtClean="0"/>
              <a:t>ауыратын</a:t>
            </a:r>
            <a:r>
              <a:rPr lang="ru-RU" b="1" dirty="0" smtClean="0"/>
              <a:t> </a:t>
            </a:r>
            <a:r>
              <a:rPr lang="ru-RU" b="1" dirty="0" err="1" smtClean="0"/>
              <a:t>науқастар</a:t>
            </a:r>
            <a:r>
              <a:rPr lang="ru-RU" b="1" dirty="0" smtClean="0"/>
              <a:t> </a:t>
            </a:r>
            <a:r>
              <a:rPr lang="ru-RU" dirty="0" err="1"/>
              <a:t>оянғаннан</a:t>
            </a:r>
            <a:r>
              <a:rPr lang="ru-RU" dirty="0"/>
              <a:t> </a:t>
            </a:r>
            <a:r>
              <a:rPr lang="ru-RU" dirty="0" err="1"/>
              <a:t>кейін</a:t>
            </a:r>
            <a:r>
              <a:rPr lang="ru-RU" dirty="0"/>
              <a:t> </a:t>
            </a:r>
            <a:r>
              <a:rPr lang="ru-RU" dirty="0" err="1"/>
              <a:t>таңертең</a:t>
            </a:r>
            <a:r>
              <a:rPr lang="ru-RU" dirty="0"/>
              <a:t> </a:t>
            </a:r>
            <a:r>
              <a:rPr lang="ru-RU" dirty="0" err="1"/>
              <a:t>өздерін</a:t>
            </a:r>
            <a:r>
              <a:rPr lang="ru-RU" dirty="0"/>
              <a:t> </a:t>
            </a:r>
            <a:r>
              <a:rPr lang="ru-RU" dirty="0" err="1"/>
              <a:t>нашар</a:t>
            </a:r>
            <a:r>
              <a:rPr lang="ru-RU" dirty="0"/>
              <a:t> </a:t>
            </a:r>
            <a:r>
              <a:rPr lang="ru-RU" dirty="0" err="1"/>
              <a:t>сезінеді</a:t>
            </a:r>
            <a:r>
              <a:rPr lang="ru-RU" dirty="0" smtClean="0"/>
              <a:t>. </a:t>
            </a:r>
            <a:r>
              <a:rPr lang="ru-RU" dirty="0" err="1" smtClean="0"/>
              <a:t>Бұл</a:t>
            </a:r>
            <a:r>
              <a:rPr lang="ru-RU" dirty="0" smtClean="0"/>
              <a:t> </a:t>
            </a:r>
            <a:r>
              <a:rPr lang="ru-RU" dirty="0" err="1"/>
              <a:t>кезде</a:t>
            </a:r>
            <a:r>
              <a:rPr lang="ru-RU" dirty="0"/>
              <a:t> </a:t>
            </a:r>
            <a:r>
              <a:rPr lang="ru-RU" dirty="0" err="1"/>
              <a:t>қатер</a:t>
            </a:r>
            <a:r>
              <a:rPr lang="ru-RU" dirty="0"/>
              <a:t> </a:t>
            </a:r>
            <a:r>
              <a:rPr lang="ru-RU" dirty="0" err="1"/>
              <a:t>деңгейі</a:t>
            </a:r>
            <a:r>
              <a:rPr lang="ru-RU" dirty="0"/>
              <a:t> </a:t>
            </a:r>
            <a:r>
              <a:rPr lang="ru-RU" dirty="0" err="1"/>
              <a:t>өте</a:t>
            </a:r>
            <a:r>
              <a:rPr lang="ru-RU" dirty="0"/>
              <a:t> </a:t>
            </a:r>
            <a:r>
              <a:rPr lang="ru-RU" dirty="0" err="1"/>
              <a:t>жоғары</a:t>
            </a:r>
            <a:r>
              <a:rPr lang="ru-RU" dirty="0"/>
              <a:t> </a:t>
            </a:r>
            <a:r>
              <a:rPr lang="ru-RU" dirty="0" err="1"/>
              <a:t>болады</a:t>
            </a:r>
            <a:r>
              <a:rPr lang="ru-RU" dirty="0"/>
              <a:t>. </a:t>
            </a:r>
            <a:r>
              <a:rPr lang="ru-RU" dirty="0" err="1"/>
              <a:t>Қазір</a:t>
            </a:r>
            <a:r>
              <a:rPr lang="ru-RU" dirty="0"/>
              <a:t> </a:t>
            </a:r>
            <a:r>
              <a:rPr lang="ru-RU" dirty="0" err="1"/>
              <a:t>кеш</a:t>
            </a:r>
            <a:r>
              <a:rPr lang="ru-RU" dirty="0"/>
              <a:t> </a:t>
            </a:r>
            <a:r>
              <a:rPr lang="ru-RU" dirty="0" err="1" smtClean="0"/>
              <a:t>әсер</a:t>
            </a:r>
            <a:r>
              <a:rPr lang="ru-RU" dirty="0" smtClean="0"/>
              <a:t> </a:t>
            </a:r>
            <a:r>
              <a:rPr lang="ru-RU" dirty="0" err="1" smtClean="0"/>
              <a:t>ететін</a:t>
            </a:r>
            <a:r>
              <a:rPr lang="ru-RU" dirty="0" smtClean="0"/>
              <a:t> </a:t>
            </a:r>
            <a:r>
              <a:rPr lang="ru-RU" dirty="0" err="1"/>
              <a:t>арнайы</a:t>
            </a:r>
            <a:r>
              <a:rPr lang="ru-RU" dirty="0"/>
              <a:t> </a:t>
            </a:r>
            <a:r>
              <a:rPr lang="ru-RU" dirty="0" err="1"/>
              <a:t>дәрілер</a:t>
            </a:r>
            <a:r>
              <a:rPr lang="ru-RU" dirty="0"/>
              <a:t> бар, </a:t>
            </a:r>
            <a:r>
              <a:rPr lang="ru-RU" dirty="0" err="1"/>
              <a:t>олар</a:t>
            </a:r>
            <a:r>
              <a:rPr lang="ru-RU" dirty="0"/>
              <a:t> </a:t>
            </a:r>
            <a:r>
              <a:rPr lang="ru-RU" dirty="0" err="1"/>
              <a:t>арнайы</a:t>
            </a:r>
            <a:r>
              <a:rPr lang="ru-RU" dirty="0"/>
              <a:t> </a:t>
            </a:r>
            <a:r>
              <a:rPr lang="ru-RU" dirty="0" err="1"/>
              <a:t>баяу</a:t>
            </a:r>
            <a:r>
              <a:rPr lang="ru-RU" dirty="0"/>
              <a:t> </a:t>
            </a:r>
            <a:r>
              <a:rPr lang="ru-RU" dirty="0" err="1" smtClean="0"/>
              <a:t>еритін</a:t>
            </a:r>
            <a:r>
              <a:rPr lang="ru-RU" dirty="0" smtClean="0"/>
              <a:t> </a:t>
            </a:r>
            <a:r>
              <a:rPr lang="ru-RU" dirty="0" err="1" smtClean="0"/>
              <a:t>қабықшамен</a:t>
            </a:r>
            <a:r>
              <a:rPr lang="ru-RU" dirty="0" smtClean="0"/>
              <a:t> </a:t>
            </a:r>
            <a:r>
              <a:rPr lang="ru-RU" dirty="0" err="1"/>
              <a:t>қапталған</a:t>
            </a:r>
            <a:r>
              <a:rPr lang="ru-RU" dirty="0"/>
              <a:t>. </a:t>
            </a:r>
            <a:r>
              <a:rPr lang="ru-RU" dirty="0" err="1"/>
              <a:t>Осының</a:t>
            </a:r>
            <a:r>
              <a:rPr lang="ru-RU" dirty="0"/>
              <a:t> </a:t>
            </a:r>
            <a:r>
              <a:rPr lang="ru-RU" dirty="0" err="1"/>
              <a:t>арқасында</a:t>
            </a:r>
            <a:r>
              <a:rPr lang="ru-RU" dirty="0"/>
              <a:t> </a:t>
            </a:r>
            <a:r>
              <a:rPr lang="ru-RU" dirty="0" err="1"/>
              <a:t>науқас</a:t>
            </a:r>
            <a:r>
              <a:rPr lang="ru-RU" dirty="0"/>
              <a:t> </a:t>
            </a:r>
            <a:r>
              <a:rPr lang="ru-RU" dirty="0" err="1" smtClean="0"/>
              <a:t>дәріні</a:t>
            </a:r>
            <a:r>
              <a:rPr lang="ru-RU" dirty="0" smtClean="0"/>
              <a:t> </a:t>
            </a:r>
            <a:r>
              <a:rPr lang="ru-RU" dirty="0" err="1" smtClean="0"/>
              <a:t>ұйықтар</a:t>
            </a:r>
            <a:r>
              <a:rPr lang="ru-RU" dirty="0" smtClean="0"/>
              <a:t> </a:t>
            </a:r>
            <a:r>
              <a:rPr lang="ru-RU" dirty="0" err="1"/>
              <a:t>алдында</a:t>
            </a:r>
            <a:r>
              <a:rPr lang="ru-RU" dirty="0"/>
              <a:t> </a:t>
            </a:r>
            <a:r>
              <a:rPr lang="ru-RU" dirty="0" err="1"/>
              <a:t>қабылдай</a:t>
            </a:r>
            <a:r>
              <a:rPr lang="ru-RU" dirty="0"/>
              <a:t> </a:t>
            </a:r>
            <a:r>
              <a:rPr lang="ru-RU" dirty="0" err="1"/>
              <a:t>алады</a:t>
            </a:r>
            <a:r>
              <a:rPr lang="ru-RU" dirty="0"/>
              <a:t>, </a:t>
            </a:r>
            <a:r>
              <a:rPr lang="ru-RU" dirty="0" err="1"/>
              <a:t>ол</a:t>
            </a:r>
            <a:r>
              <a:rPr lang="ru-RU" dirty="0"/>
              <a:t> </a:t>
            </a:r>
            <a:r>
              <a:rPr lang="ru-RU" dirty="0" err="1"/>
              <a:t>өз</a:t>
            </a:r>
            <a:r>
              <a:rPr lang="ru-RU" dirty="0"/>
              <a:t> </a:t>
            </a:r>
            <a:r>
              <a:rPr lang="ru-RU" dirty="0" err="1"/>
              <a:t>әсерін</a:t>
            </a:r>
            <a:r>
              <a:rPr lang="ru-RU" dirty="0"/>
              <a:t> </a:t>
            </a:r>
            <a:r>
              <a:rPr lang="ru-RU" dirty="0" err="1" smtClean="0"/>
              <a:t>бірнеше</a:t>
            </a:r>
            <a:r>
              <a:rPr lang="ru-RU" dirty="0" smtClean="0"/>
              <a:t> </a:t>
            </a:r>
            <a:r>
              <a:rPr lang="ru-RU" dirty="0" err="1" smtClean="0"/>
              <a:t>сағаттан</a:t>
            </a:r>
            <a:r>
              <a:rPr lang="ru-RU" dirty="0" smtClean="0"/>
              <a:t> </a:t>
            </a:r>
            <a:r>
              <a:rPr lang="ru-RU" dirty="0" err="1"/>
              <a:t>кейін</a:t>
            </a:r>
            <a:r>
              <a:rPr lang="ru-RU" dirty="0"/>
              <a:t>, </a:t>
            </a:r>
            <a:r>
              <a:rPr lang="ru-RU" dirty="0" err="1"/>
              <a:t>яғни</a:t>
            </a:r>
            <a:r>
              <a:rPr lang="ru-RU" dirty="0"/>
              <a:t> </a:t>
            </a:r>
            <a:r>
              <a:rPr lang="ru-RU" dirty="0" err="1"/>
              <a:t>таңға</a:t>
            </a:r>
            <a:r>
              <a:rPr lang="ru-RU" dirty="0"/>
              <a:t> </a:t>
            </a:r>
            <a:r>
              <a:rPr lang="ru-RU" dirty="0" err="1"/>
              <a:t>жуық</a:t>
            </a:r>
            <a:r>
              <a:rPr lang="ru-RU" dirty="0"/>
              <a:t> </a:t>
            </a:r>
            <a:r>
              <a:rPr lang="ru-RU" dirty="0" err="1"/>
              <a:t>көрсетеді</a:t>
            </a:r>
            <a:r>
              <a:rPr lang="ru-RU" dirty="0"/>
              <a:t>. </a:t>
            </a:r>
            <a:endParaRPr lang="ru-RU" dirty="0" smtClean="0"/>
          </a:p>
          <a:p>
            <a:pPr indent="538163" algn="just"/>
            <a:r>
              <a:rPr lang="ru-RU" b="1" dirty="0" err="1" smtClean="0"/>
              <a:t>Ракты</a:t>
            </a:r>
            <a:r>
              <a:rPr lang="ru-RU" b="1" dirty="0" smtClean="0"/>
              <a:t> </a:t>
            </a:r>
            <a:r>
              <a:rPr lang="ru-RU" b="1" dirty="0" err="1" smtClean="0"/>
              <a:t>емдеу</a:t>
            </a:r>
            <a:r>
              <a:rPr lang="ru-RU" b="1" dirty="0" smtClean="0"/>
              <a:t> </a:t>
            </a:r>
            <a:r>
              <a:rPr lang="ru-RU" dirty="0" err="1" smtClean="0"/>
              <a:t>барысында</a:t>
            </a:r>
            <a:r>
              <a:rPr lang="ru-RU" dirty="0"/>
              <a:t>, </a:t>
            </a:r>
            <a:r>
              <a:rPr lang="ru-RU" dirty="0" err="1"/>
              <a:t>дәріні</a:t>
            </a:r>
            <a:r>
              <a:rPr lang="ru-RU" dirty="0"/>
              <a:t> </a:t>
            </a:r>
            <a:r>
              <a:rPr lang="ru-RU" dirty="0" err="1"/>
              <a:t>олар</a:t>
            </a:r>
            <a:r>
              <a:rPr lang="ru-RU" dirty="0"/>
              <a:t> </a:t>
            </a:r>
            <a:r>
              <a:rPr lang="ru-RU" dirty="0" err="1"/>
              <a:t>түнгі</a:t>
            </a:r>
            <a:r>
              <a:rPr lang="ru-RU" dirty="0"/>
              <a:t> </a:t>
            </a:r>
            <a:r>
              <a:rPr lang="ru-RU" dirty="0" err="1"/>
              <a:t>уақытта</a:t>
            </a:r>
            <a:r>
              <a:rPr lang="ru-RU" dirty="0"/>
              <a:t> </a:t>
            </a:r>
            <a:r>
              <a:rPr lang="ru-RU" dirty="0" err="1"/>
              <a:t>максимальды</a:t>
            </a:r>
            <a:r>
              <a:rPr lang="ru-RU" dirty="0"/>
              <a:t> </a:t>
            </a:r>
            <a:r>
              <a:rPr lang="ru-RU" dirty="0" err="1" smtClean="0"/>
              <a:t>күшті</a:t>
            </a:r>
            <a:r>
              <a:rPr lang="ru-RU" dirty="0" smtClean="0"/>
              <a:t> </a:t>
            </a:r>
            <a:r>
              <a:rPr lang="ru-RU" dirty="0" err="1" smtClean="0"/>
              <a:t>әсер</a:t>
            </a:r>
            <a:r>
              <a:rPr lang="ru-RU" dirty="0" smtClean="0"/>
              <a:t> </a:t>
            </a:r>
            <a:r>
              <a:rPr lang="ru-RU" dirty="0" err="1"/>
              <a:t>ете</a:t>
            </a:r>
            <a:r>
              <a:rPr lang="ru-RU" dirty="0"/>
              <a:t> </a:t>
            </a:r>
            <a:r>
              <a:rPr lang="ru-RU" dirty="0" err="1"/>
              <a:t>алатын</a:t>
            </a:r>
            <a:r>
              <a:rPr lang="ru-RU" dirty="0"/>
              <a:t> </a:t>
            </a:r>
            <a:r>
              <a:rPr lang="ru-RU" dirty="0" err="1"/>
              <a:t>уақытта</a:t>
            </a:r>
            <a:r>
              <a:rPr lang="ru-RU" dirty="0"/>
              <a:t> </a:t>
            </a:r>
            <a:r>
              <a:rPr lang="ru-RU" dirty="0" err="1"/>
              <a:t>қабылдау</a:t>
            </a:r>
            <a:r>
              <a:rPr lang="ru-RU" dirty="0"/>
              <a:t> </a:t>
            </a:r>
            <a:r>
              <a:rPr lang="ru-RU" dirty="0" err="1"/>
              <a:t>керек</a:t>
            </a:r>
            <a:r>
              <a:rPr lang="ru-RU" dirty="0"/>
              <a:t>, </a:t>
            </a:r>
            <a:r>
              <a:rPr lang="ru-RU" dirty="0" err="1"/>
              <a:t>бұл</a:t>
            </a:r>
            <a:r>
              <a:rPr lang="ru-RU" dirty="0"/>
              <a:t> </a:t>
            </a:r>
            <a:r>
              <a:rPr lang="ru-RU" dirty="0" err="1"/>
              <a:t>кезде</a:t>
            </a:r>
            <a:r>
              <a:rPr lang="ru-RU" dirty="0"/>
              <a:t> </a:t>
            </a:r>
            <a:r>
              <a:rPr lang="ru-RU" dirty="0" err="1" smtClean="0"/>
              <a:t>ісік</a:t>
            </a:r>
            <a:r>
              <a:rPr lang="ru-RU" dirty="0" smtClean="0"/>
              <a:t> </a:t>
            </a:r>
            <a:r>
              <a:rPr lang="ru-RU" dirty="0" err="1" smtClean="0"/>
              <a:t>клеткаларының</a:t>
            </a:r>
            <a:r>
              <a:rPr lang="ru-RU" dirty="0" smtClean="0"/>
              <a:t> </a:t>
            </a:r>
            <a:r>
              <a:rPr lang="ru-RU" dirty="0" err="1"/>
              <a:t>активизациясы</a:t>
            </a:r>
            <a:r>
              <a:rPr lang="ru-RU" dirty="0"/>
              <a:t> </a:t>
            </a:r>
            <a:r>
              <a:rPr lang="ru-RU" dirty="0" err="1"/>
              <a:t>іске</a:t>
            </a:r>
            <a:r>
              <a:rPr lang="ru-RU" dirty="0"/>
              <a:t> </a:t>
            </a:r>
            <a:r>
              <a:rPr lang="ru-RU" dirty="0" err="1"/>
              <a:t>қосылады</a:t>
            </a:r>
            <a:r>
              <a:rPr lang="ru-RU" dirty="0"/>
              <a:t>.  </a:t>
            </a:r>
            <a:r>
              <a:rPr lang="ru-RU" dirty="0" err="1"/>
              <a:t>Бұл</a:t>
            </a:r>
            <a:r>
              <a:rPr lang="ru-RU" dirty="0"/>
              <a:t> </a:t>
            </a:r>
            <a:r>
              <a:rPr lang="ru-RU" dirty="0" err="1"/>
              <a:t>кезде</a:t>
            </a:r>
            <a:r>
              <a:rPr lang="ru-RU" dirty="0"/>
              <a:t> </a:t>
            </a:r>
            <a:r>
              <a:rPr lang="ru-RU" dirty="0" err="1" smtClean="0"/>
              <a:t>сау</a:t>
            </a:r>
            <a:r>
              <a:rPr lang="ru-RU" dirty="0" smtClean="0"/>
              <a:t> </a:t>
            </a:r>
            <a:r>
              <a:rPr lang="ru-RU" dirty="0" err="1" smtClean="0"/>
              <a:t>клеткалар</a:t>
            </a:r>
            <a:r>
              <a:rPr lang="ru-RU" dirty="0" smtClean="0"/>
              <a:t> </a:t>
            </a:r>
            <a:r>
              <a:rPr lang="ru-RU" dirty="0" err="1"/>
              <a:t>дәрі</a:t>
            </a:r>
            <a:r>
              <a:rPr lang="ru-RU" dirty="0"/>
              <a:t> </a:t>
            </a:r>
            <a:r>
              <a:rPr lang="ru-RU" dirty="0" err="1"/>
              <a:t>әсеріне</a:t>
            </a:r>
            <a:r>
              <a:rPr lang="ru-RU" dirty="0"/>
              <a:t> аз </a:t>
            </a:r>
            <a:r>
              <a:rPr lang="ru-RU" dirty="0" err="1"/>
              <a:t>ұшырайды</a:t>
            </a:r>
            <a:r>
              <a:rPr lang="ru-RU" dirty="0"/>
              <a:t>, </a:t>
            </a:r>
            <a:r>
              <a:rPr lang="ru-RU" dirty="0" err="1"/>
              <a:t>жүрек</a:t>
            </a:r>
            <a:r>
              <a:rPr lang="ru-RU" dirty="0"/>
              <a:t> </a:t>
            </a:r>
            <a:r>
              <a:rPr lang="ru-RU" dirty="0" err="1"/>
              <a:t>айну</a:t>
            </a:r>
            <a:r>
              <a:rPr lang="ru-RU" dirty="0"/>
              <a:t>, </a:t>
            </a:r>
            <a:r>
              <a:rPr lang="ru-RU" dirty="0" smtClean="0"/>
              <a:t>лейкопения </a:t>
            </a:r>
            <a:r>
              <a:rPr lang="ru-RU" dirty="0" err="1" smtClean="0"/>
              <a:t>және</a:t>
            </a:r>
            <a:r>
              <a:rPr lang="ru-RU" dirty="0" smtClean="0"/>
              <a:t> </a:t>
            </a:r>
            <a:r>
              <a:rPr lang="ru-RU" dirty="0" err="1"/>
              <a:t>т.б</a:t>
            </a:r>
            <a:r>
              <a:rPr lang="ru-RU" dirty="0"/>
              <a:t>. </a:t>
            </a:r>
            <a:r>
              <a:rPr lang="ru-RU" dirty="0" err="1"/>
              <a:t>Сияқты</a:t>
            </a:r>
            <a:r>
              <a:rPr lang="ru-RU" dirty="0"/>
              <a:t> </a:t>
            </a:r>
            <a:r>
              <a:rPr lang="ru-RU" dirty="0" err="1"/>
              <a:t>химиотерапияның</a:t>
            </a:r>
            <a:r>
              <a:rPr lang="ru-RU" dirty="0"/>
              <a:t> </a:t>
            </a:r>
            <a:r>
              <a:rPr lang="ru-RU" dirty="0" err="1"/>
              <a:t>кері</a:t>
            </a:r>
            <a:r>
              <a:rPr lang="ru-RU" dirty="0"/>
              <a:t> </a:t>
            </a:r>
            <a:r>
              <a:rPr lang="ru-RU" dirty="0" err="1"/>
              <a:t>әсерлері</a:t>
            </a:r>
            <a:r>
              <a:rPr lang="ru-RU" dirty="0"/>
              <a:t> </a:t>
            </a:r>
            <a:r>
              <a:rPr lang="ru-RU" dirty="0" err="1"/>
              <a:t>төмендейді</a:t>
            </a:r>
            <a:r>
              <a:rPr lang="ru-RU" dirty="0"/>
              <a:t>. </a:t>
            </a:r>
            <a:endParaRPr lang="ru-RU" dirty="0" smtClean="0"/>
          </a:p>
          <a:p>
            <a:pPr indent="538163" algn="just"/>
            <a:r>
              <a:rPr lang="ru-RU" b="1" dirty="0" err="1"/>
              <a:t>Хронотерапия</a:t>
            </a:r>
            <a:r>
              <a:rPr lang="ru-RU" b="1" dirty="0"/>
              <a:t> </a:t>
            </a:r>
            <a:r>
              <a:rPr lang="ru-RU" b="1" dirty="0" err="1"/>
              <a:t>екі</a:t>
            </a:r>
            <a:r>
              <a:rPr lang="ru-RU" b="1" dirty="0"/>
              <a:t> </a:t>
            </a:r>
            <a:r>
              <a:rPr lang="ru-RU" b="1" dirty="0" err="1"/>
              <a:t>жолмен</a:t>
            </a:r>
            <a:r>
              <a:rPr lang="ru-RU" b="1" dirty="0"/>
              <a:t> </a:t>
            </a:r>
            <a:r>
              <a:rPr lang="ru-RU" b="1" dirty="0" err="1"/>
              <a:t>жүзеге</a:t>
            </a:r>
            <a:r>
              <a:rPr lang="ru-RU" b="1" dirty="0"/>
              <a:t> </a:t>
            </a:r>
            <a:r>
              <a:rPr lang="ru-RU" b="1" dirty="0" err="1"/>
              <a:t>асуы</a:t>
            </a:r>
            <a:r>
              <a:rPr lang="ru-RU" b="1" dirty="0"/>
              <a:t> </a:t>
            </a:r>
            <a:r>
              <a:rPr lang="ru-RU" b="1" dirty="0" err="1"/>
              <a:t>мүмкін</a:t>
            </a:r>
            <a:r>
              <a:rPr lang="ru-RU" b="1" dirty="0"/>
              <a:t>:</a:t>
            </a:r>
          </a:p>
          <a:p>
            <a:pPr indent="538163" algn="just"/>
            <a:r>
              <a:rPr lang="ru-RU" dirty="0"/>
              <a:t> 1) </a:t>
            </a:r>
            <a:r>
              <a:rPr lang="ru-RU" dirty="0" err="1"/>
              <a:t>қызметтің</a:t>
            </a:r>
            <a:r>
              <a:rPr lang="ru-RU" dirty="0"/>
              <a:t> </a:t>
            </a:r>
            <a:r>
              <a:rPr lang="ru-RU" dirty="0" err="1"/>
              <a:t>қалыпты</a:t>
            </a:r>
            <a:r>
              <a:rPr lang="ru-RU" dirty="0"/>
              <a:t> </a:t>
            </a:r>
            <a:r>
              <a:rPr lang="ru-RU" dirty="0" err="1"/>
              <a:t>ырғағы</a:t>
            </a:r>
            <a:r>
              <a:rPr lang="ru-RU" dirty="0"/>
              <a:t> мен </a:t>
            </a:r>
            <a:r>
              <a:rPr lang="ru-RU" dirty="0" err="1"/>
              <a:t>аталған</a:t>
            </a:r>
            <a:r>
              <a:rPr lang="ru-RU" dirty="0"/>
              <a:t> </a:t>
            </a:r>
            <a:r>
              <a:rPr lang="ru-RU" dirty="0" err="1"/>
              <a:t>науқастар</a:t>
            </a:r>
            <a:r>
              <a:rPr lang="ru-RU" dirty="0"/>
              <a:t> </a:t>
            </a:r>
            <a:r>
              <a:rPr lang="ru-RU" dirty="0" err="1"/>
              <a:t>тобында</a:t>
            </a:r>
            <a:r>
              <a:rPr lang="ru-RU" dirty="0"/>
              <a:t> </a:t>
            </a:r>
            <a:r>
              <a:rPr lang="ru-RU" dirty="0" err="1"/>
              <a:t>кездесетін</a:t>
            </a:r>
            <a:r>
              <a:rPr lang="ru-RU" dirty="0"/>
              <a:t> </a:t>
            </a:r>
            <a:r>
              <a:rPr lang="ru-RU" dirty="0" err="1"/>
              <a:t>өзгерістерге</a:t>
            </a:r>
            <a:r>
              <a:rPr lang="ru-RU" dirty="0"/>
              <a:t> </a:t>
            </a:r>
            <a:r>
              <a:rPr lang="ru-RU" dirty="0" err="1"/>
              <a:t>әсер</a:t>
            </a:r>
            <a:r>
              <a:rPr lang="ru-RU" dirty="0"/>
              <a:t> </a:t>
            </a:r>
            <a:r>
              <a:rPr lang="ru-RU" dirty="0" err="1"/>
              <a:t>ету</a:t>
            </a:r>
            <a:r>
              <a:rPr lang="ru-RU" dirty="0"/>
              <a:t> </a:t>
            </a:r>
            <a:r>
              <a:rPr lang="ru-RU" dirty="0" err="1"/>
              <a:t>уақытын</a:t>
            </a:r>
            <a:r>
              <a:rPr lang="ru-RU" dirty="0"/>
              <a:t> </a:t>
            </a:r>
            <a:r>
              <a:rPr lang="ru-RU" dirty="0" err="1"/>
              <a:t>таңдау</a:t>
            </a:r>
            <a:r>
              <a:rPr lang="ru-RU" dirty="0"/>
              <a:t> (</a:t>
            </a:r>
            <a:r>
              <a:rPr lang="ru-RU" b="1" dirty="0" err="1"/>
              <a:t>топтық</a:t>
            </a:r>
            <a:r>
              <a:rPr lang="ru-RU" b="1" dirty="0"/>
              <a:t> </a:t>
            </a:r>
            <a:r>
              <a:rPr lang="ru-RU" b="1" dirty="0" err="1"/>
              <a:t>хронотерапия</a:t>
            </a:r>
            <a:r>
              <a:rPr lang="ru-RU" dirty="0"/>
              <a:t>)</a:t>
            </a:r>
          </a:p>
          <a:p>
            <a:pPr indent="538163" algn="just"/>
            <a:r>
              <a:rPr lang="ru-RU" dirty="0" smtClean="0"/>
              <a:t>2)  </a:t>
            </a:r>
            <a:r>
              <a:rPr lang="ru-RU" dirty="0" err="1" smtClean="0"/>
              <a:t>Нақты</a:t>
            </a:r>
            <a:r>
              <a:rPr lang="ru-RU" dirty="0" smtClean="0"/>
              <a:t> </a:t>
            </a:r>
            <a:r>
              <a:rPr lang="ru-RU" dirty="0" err="1"/>
              <a:t>бір</a:t>
            </a:r>
            <a:r>
              <a:rPr lang="ru-RU" dirty="0"/>
              <a:t> </a:t>
            </a:r>
            <a:r>
              <a:rPr lang="ru-RU" dirty="0" err="1"/>
              <a:t>науқастың</a:t>
            </a:r>
            <a:r>
              <a:rPr lang="ru-RU" dirty="0"/>
              <a:t> </a:t>
            </a:r>
            <a:r>
              <a:rPr lang="ru-RU" dirty="0" err="1"/>
              <a:t>ырғағын</a:t>
            </a:r>
            <a:r>
              <a:rPr lang="ru-RU" dirty="0"/>
              <a:t> </a:t>
            </a:r>
            <a:r>
              <a:rPr lang="ru-RU" dirty="0" err="1"/>
              <a:t>зерттеу</a:t>
            </a:r>
            <a:r>
              <a:rPr lang="ru-RU" dirty="0"/>
              <a:t> </a:t>
            </a:r>
            <a:r>
              <a:rPr lang="ru-RU" dirty="0" err="1"/>
              <a:t>негізінде</a:t>
            </a:r>
            <a:r>
              <a:rPr lang="ru-RU" dirty="0"/>
              <a:t> </a:t>
            </a:r>
            <a:r>
              <a:rPr lang="ru-RU" dirty="0" err="1"/>
              <a:t>әсер</a:t>
            </a:r>
            <a:r>
              <a:rPr lang="ru-RU" dirty="0"/>
              <a:t> </a:t>
            </a:r>
            <a:r>
              <a:rPr lang="ru-RU" dirty="0" err="1"/>
              <a:t>ету</a:t>
            </a:r>
            <a:r>
              <a:rPr lang="ru-RU" dirty="0"/>
              <a:t> </a:t>
            </a:r>
            <a:r>
              <a:rPr lang="ru-RU" dirty="0" err="1"/>
              <a:t>уақытын</a:t>
            </a:r>
            <a:r>
              <a:rPr lang="ru-RU" dirty="0"/>
              <a:t> </a:t>
            </a:r>
            <a:r>
              <a:rPr lang="ru-RU" dirty="0" err="1"/>
              <a:t>таңдау</a:t>
            </a:r>
            <a:r>
              <a:rPr lang="ru-RU" dirty="0"/>
              <a:t> (</a:t>
            </a:r>
            <a:r>
              <a:rPr lang="ru-RU" b="1" dirty="0" err="1"/>
              <a:t>индивидуальды</a:t>
            </a:r>
            <a:r>
              <a:rPr lang="ru-RU" b="1" dirty="0"/>
              <a:t> </a:t>
            </a:r>
            <a:r>
              <a:rPr lang="ru-RU" b="1" dirty="0" err="1"/>
              <a:t>хронотерапия</a:t>
            </a:r>
            <a:r>
              <a:rPr lang="ru-RU" dirty="0" smtClean="0"/>
              <a:t>).</a:t>
            </a:r>
          </a:p>
          <a:p>
            <a:pPr indent="538163" algn="just"/>
            <a:r>
              <a:rPr lang="ru-RU" dirty="0" err="1"/>
              <a:t>Өзінің</a:t>
            </a:r>
            <a:r>
              <a:rPr lang="ru-RU" dirty="0"/>
              <a:t> </a:t>
            </a:r>
            <a:r>
              <a:rPr lang="ru-RU" dirty="0" err="1"/>
              <a:t>эффективтілігіінң</a:t>
            </a:r>
            <a:r>
              <a:rPr lang="ru-RU" dirty="0"/>
              <a:t> </a:t>
            </a:r>
            <a:r>
              <a:rPr lang="ru-RU" dirty="0" err="1"/>
              <a:t>арқасында</a:t>
            </a:r>
            <a:r>
              <a:rPr lang="ru-RU" dirty="0"/>
              <a:t> </a:t>
            </a:r>
            <a:r>
              <a:rPr lang="ru-RU" dirty="0" err="1"/>
              <a:t>хронотерапия</a:t>
            </a:r>
            <a:r>
              <a:rPr lang="ru-RU" dirty="0"/>
              <a:t> </a:t>
            </a:r>
            <a:r>
              <a:rPr lang="ru-RU" dirty="0" err="1"/>
              <a:t>дәрігерлер</a:t>
            </a:r>
            <a:r>
              <a:rPr lang="ru-RU" dirty="0"/>
              <a:t> мен </a:t>
            </a:r>
            <a:r>
              <a:rPr lang="ru-RU" dirty="0" err="1"/>
              <a:t>пациенттер</a:t>
            </a:r>
            <a:r>
              <a:rPr lang="ru-RU" dirty="0"/>
              <a:t> </a:t>
            </a:r>
            <a:r>
              <a:rPr lang="ru-RU" dirty="0" err="1"/>
              <a:t>арасында</a:t>
            </a:r>
            <a:r>
              <a:rPr lang="ru-RU" dirty="0"/>
              <a:t> </a:t>
            </a:r>
            <a:r>
              <a:rPr lang="ru-RU" dirty="0" err="1"/>
              <a:t>көбірек</a:t>
            </a:r>
            <a:r>
              <a:rPr lang="ru-RU" dirty="0"/>
              <a:t> </a:t>
            </a:r>
            <a:r>
              <a:rPr lang="ru-RU" dirty="0" err="1"/>
              <a:t>жақтаушыларға</a:t>
            </a:r>
            <a:r>
              <a:rPr lang="ru-RU" dirty="0"/>
              <a:t> </a:t>
            </a:r>
            <a:r>
              <a:rPr lang="ru-RU" dirty="0" err="1"/>
              <a:t>ие</a:t>
            </a:r>
            <a:r>
              <a:rPr lang="ru-RU" dirty="0"/>
              <a:t>.  </a:t>
            </a:r>
            <a:r>
              <a:rPr lang="ru-RU" dirty="0" err="1"/>
              <a:t>Белсенді</a:t>
            </a:r>
            <a:r>
              <a:rPr lang="ru-RU" dirty="0"/>
              <a:t> </a:t>
            </a:r>
            <a:r>
              <a:rPr lang="ru-RU" dirty="0" err="1"/>
              <a:t>зрттеу</a:t>
            </a:r>
            <a:r>
              <a:rPr lang="ru-RU" dirty="0"/>
              <a:t> </a:t>
            </a:r>
            <a:r>
              <a:rPr lang="ru-RU" dirty="0" err="1"/>
              <a:t>программалары</a:t>
            </a:r>
            <a:r>
              <a:rPr lang="ru-RU" dirty="0"/>
              <a:t> </a:t>
            </a:r>
            <a:r>
              <a:rPr lang="ru-RU" dirty="0" err="1"/>
              <a:t>жақын</a:t>
            </a:r>
            <a:r>
              <a:rPr lang="ru-RU" dirty="0"/>
              <a:t> </a:t>
            </a:r>
            <a:r>
              <a:rPr lang="ru-RU" dirty="0" err="1"/>
              <a:t>онжылдықта</a:t>
            </a:r>
            <a:r>
              <a:rPr lang="ru-RU" dirty="0"/>
              <a:t> </a:t>
            </a:r>
            <a:r>
              <a:rPr lang="ru-RU" dirty="0" err="1"/>
              <a:t>ғылым</a:t>
            </a:r>
            <a:r>
              <a:rPr lang="ru-RU" dirty="0"/>
              <a:t> биоритм </a:t>
            </a:r>
            <a:r>
              <a:rPr lang="ru-RU" dirty="0" err="1"/>
              <a:t>механизмдерін</a:t>
            </a:r>
            <a:r>
              <a:rPr lang="ru-RU" dirty="0"/>
              <a:t> </a:t>
            </a:r>
            <a:r>
              <a:rPr lang="ru-RU" dirty="0" err="1"/>
              <a:t>түсіну</a:t>
            </a:r>
            <a:r>
              <a:rPr lang="ru-RU" dirty="0"/>
              <a:t> </a:t>
            </a:r>
            <a:r>
              <a:rPr lang="ru-RU" dirty="0" err="1"/>
              <a:t>тұрғысында</a:t>
            </a:r>
            <a:r>
              <a:rPr lang="ru-RU" dirty="0"/>
              <a:t> </a:t>
            </a:r>
            <a:r>
              <a:rPr lang="ru-RU" dirty="0" err="1"/>
              <a:t>алға</a:t>
            </a:r>
            <a:r>
              <a:rPr lang="ru-RU" dirty="0"/>
              <a:t> </a:t>
            </a:r>
            <a:r>
              <a:rPr lang="ru-RU" dirty="0" err="1"/>
              <a:t>жылжып</a:t>
            </a:r>
            <a:r>
              <a:rPr lang="ru-RU" dirty="0"/>
              <a:t>, </a:t>
            </a:r>
            <a:r>
              <a:rPr lang="ru-RU" dirty="0" err="1"/>
              <a:t>емдеудің</a:t>
            </a:r>
            <a:r>
              <a:rPr lang="ru-RU" dirty="0"/>
              <a:t> </a:t>
            </a:r>
            <a:r>
              <a:rPr lang="ru-RU" dirty="0" err="1"/>
              <a:t>жаңа</a:t>
            </a:r>
            <a:r>
              <a:rPr lang="ru-RU" dirty="0"/>
              <a:t> </a:t>
            </a:r>
            <a:r>
              <a:rPr lang="ru-RU" dirty="0" err="1"/>
              <a:t>нәтижелі</a:t>
            </a:r>
            <a:r>
              <a:rPr lang="ru-RU" dirty="0"/>
              <a:t> </a:t>
            </a:r>
            <a:r>
              <a:rPr lang="ru-RU" dirty="0" err="1"/>
              <a:t>әдістемелерін</a:t>
            </a:r>
            <a:r>
              <a:rPr lang="ru-RU" dirty="0"/>
              <a:t> </a:t>
            </a:r>
            <a:r>
              <a:rPr lang="ru-RU" dirty="0" err="1"/>
              <a:t>ойлап</a:t>
            </a:r>
            <a:r>
              <a:rPr lang="ru-RU" dirty="0"/>
              <a:t> </a:t>
            </a:r>
            <a:r>
              <a:rPr lang="ru-RU" dirty="0" err="1"/>
              <a:t>табады</a:t>
            </a:r>
            <a:r>
              <a:rPr lang="ru-RU" dirty="0"/>
              <a:t> </a:t>
            </a:r>
            <a:r>
              <a:rPr lang="ru-RU" dirty="0" err="1"/>
              <a:t>деп</a:t>
            </a:r>
            <a:r>
              <a:rPr lang="ru-RU" dirty="0"/>
              <a:t> </a:t>
            </a:r>
            <a:r>
              <a:rPr lang="ru-RU" dirty="0" err="1"/>
              <a:t>үміт</a:t>
            </a:r>
            <a:r>
              <a:rPr lang="ru-RU" dirty="0"/>
              <a:t> </a:t>
            </a:r>
            <a:r>
              <a:rPr lang="ru-RU" dirty="0" err="1"/>
              <a:t>береді</a:t>
            </a:r>
            <a:r>
              <a:rPr lang="ru-RU" dirty="0"/>
              <a:t>. </a:t>
            </a:r>
          </a:p>
        </p:txBody>
      </p:sp>
    </p:spTree>
    <p:extLst>
      <p:ext uri="{BB962C8B-B14F-4D97-AF65-F5344CB8AC3E}">
        <p14:creationId xmlns:p14="http://schemas.microsoft.com/office/powerpoint/2010/main" val="3725709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CE14BD2-C0AA-4D52-ACB4-85EDC970A46C}" type="slidenum">
              <a:rPr lang="ru-RU" altLang="ru-RU" smtClean="0"/>
              <a:pPr>
                <a:defRPr/>
              </a:pPr>
              <a:t>49</a:t>
            </a:fld>
            <a:endParaRPr lang="ru-RU" altLang="ru-RU"/>
          </a:p>
        </p:txBody>
      </p:sp>
      <p:sp>
        <p:nvSpPr>
          <p:cNvPr id="2" name="Прямоугольник 1"/>
          <p:cNvSpPr/>
          <p:nvPr/>
        </p:nvSpPr>
        <p:spPr>
          <a:xfrm>
            <a:off x="179512" y="188640"/>
            <a:ext cx="8640960" cy="6555641"/>
          </a:xfrm>
          <a:prstGeom prst="rect">
            <a:avLst/>
          </a:prstGeom>
        </p:spPr>
        <p:txBody>
          <a:bodyPr wrap="square">
            <a:spAutoFit/>
          </a:bodyPr>
          <a:lstStyle/>
          <a:p>
            <a:pPr indent="538163" algn="just"/>
            <a:r>
              <a:rPr lang="ru-RU" sz="2000" b="1" dirty="0">
                <a:solidFill>
                  <a:srgbClr val="FF0000"/>
                </a:solidFill>
              </a:rPr>
              <a:t>Знание</a:t>
            </a:r>
            <a:r>
              <a:rPr lang="ru-RU" sz="2000" dirty="0"/>
              <a:t> общих принципов </a:t>
            </a:r>
            <a:r>
              <a:rPr lang="ru-RU" sz="2000" b="1" dirty="0">
                <a:solidFill>
                  <a:srgbClr val="FF0000"/>
                </a:solidFill>
              </a:rPr>
              <a:t>ритмичности физиологических процессов организме </a:t>
            </a:r>
            <a:r>
              <a:rPr lang="ru-RU" sz="2000" dirty="0"/>
              <a:t>поможет определить </a:t>
            </a:r>
            <a:r>
              <a:rPr lang="ru-RU" sz="2000" b="1" dirty="0">
                <a:solidFill>
                  <a:srgbClr val="FF0000"/>
                </a:solidFill>
              </a:rPr>
              <a:t>оптимальные схемы и время применения </a:t>
            </a:r>
            <a:r>
              <a:rPr lang="ru-RU" sz="2000" dirty="0"/>
              <a:t>лекарственных веществ, повысить эффективность, уменьшить дозировку, а следовательно, токсичность и побочные явления. </a:t>
            </a:r>
            <a:endParaRPr lang="ru-RU" sz="2000" dirty="0" smtClean="0"/>
          </a:p>
          <a:p>
            <a:pPr indent="538163" algn="just"/>
            <a:r>
              <a:rPr lang="ru-RU" sz="2000" dirty="0" smtClean="0"/>
              <a:t>Например</a:t>
            </a:r>
            <a:r>
              <a:rPr lang="ru-RU" sz="2000" dirty="0"/>
              <a:t>, применение </a:t>
            </a:r>
            <a:r>
              <a:rPr lang="ru-RU" sz="2000" b="1" dirty="0">
                <a:solidFill>
                  <a:srgbClr val="FF0000"/>
                </a:solidFill>
              </a:rPr>
              <a:t>фуросемида</a:t>
            </a:r>
            <a:r>
              <a:rPr lang="ru-RU" sz="2000" dirty="0"/>
              <a:t> у больных </a:t>
            </a:r>
            <a:r>
              <a:rPr lang="ru-RU" sz="2000" b="1" dirty="0">
                <a:solidFill>
                  <a:srgbClr val="FF0000"/>
                </a:solidFill>
              </a:rPr>
              <a:t>с хронической недостаточностью кровообращения </a:t>
            </a:r>
            <a:r>
              <a:rPr lang="ru-RU" sz="2000" b="1" dirty="0"/>
              <a:t>в 6-7 ч утра натощак в дозе 20 мг </a:t>
            </a:r>
            <a:r>
              <a:rPr lang="ru-RU" sz="2000" dirty="0"/>
              <a:t>дает больший </a:t>
            </a:r>
            <a:r>
              <a:rPr lang="ru-RU" sz="2000" dirty="0" err="1"/>
              <a:t>салуретический</a:t>
            </a:r>
            <a:r>
              <a:rPr lang="ru-RU" sz="2000" dirty="0"/>
              <a:t> и мочегонный эффект, </a:t>
            </a:r>
            <a:r>
              <a:rPr lang="ru-RU" sz="2000" b="1" dirty="0"/>
              <a:t>чем применение днем или вечером в дозе 40мг.</a:t>
            </a:r>
          </a:p>
          <a:p>
            <a:pPr indent="538163" algn="just"/>
            <a:r>
              <a:rPr lang="ru-RU" sz="2000" b="1" dirty="0">
                <a:solidFill>
                  <a:srgbClr val="FF0000"/>
                </a:solidFill>
              </a:rPr>
              <a:t>При бронхиальной астме </a:t>
            </a:r>
            <a:r>
              <a:rPr lang="ru-RU" sz="2000" dirty="0"/>
              <a:t>сопротивление бронхов минимальное </a:t>
            </a:r>
            <a:r>
              <a:rPr lang="ru-RU" sz="2000" b="1" dirty="0"/>
              <a:t>в 12ч., максимальное — в 23-24 ч.,</a:t>
            </a:r>
            <a:r>
              <a:rPr lang="ru-RU" sz="2000" dirty="0"/>
              <a:t> что связано с повышенной чувствительностью рецепторного аппарата бронхов к </a:t>
            </a:r>
            <a:r>
              <a:rPr lang="ru-RU" sz="2000" b="1" dirty="0">
                <a:solidFill>
                  <a:srgbClr val="FF0000"/>
                </a:solidFill>
              </a:rPr>
              <a:t>ацетилхолину и гистамину</a:t>
            </a:r>
            <a:r>
              <a:rPr lang="ru-RU" sz="2000" dirty="0"/>
              <a:t>. С целью предупреждения ночных приступов бронхиальной астмы назначали </a:t>
            </a:r>
            <a:r>
              <a:rPr lang="ru-RU" sz="2000" dirty="0" err="1"/>
              <a:t>теопек</a:t>
            </a:r>
            <a:r>
              <a:rPr lang="ru-RU" sz="2000" dirty="0"/>
              <a:t> внутрь 1 раз на ночь, другой — </a:t>
            </a:r>
            <a:r>
              <a:rPr lang="ru-RU" sz="2000" dirty="0" err="1"/>
              <a:t>ипратропиум</a:t>
            </a:r>
            <a:r>
              <a:rPr lang="ru-RU" sz="2000" dirty="0"/>
              <a:t> бромид (М-</a:t>
            </a:r>
            <a:r>
              <a:rPr lang="ru-RU" sz="2000" dirty="0" err="1"/>
              <a:t>холинолитик</a:t>
            </a:r>
            <a:r>
              <a:rPr lang="ru-RU" sz="2000" dirty="0"/>
              <a:t>). </a:t>
            </a:r>
            <a:endParaRPr lang="ru-RU" sz="2000" dirty="0" smtClean="0"/>
          </a:p>
          <a:p>
            <a:pPr indent="538163" algn="just"/>
            <a:r>
              <a:rPr lang="ru-RU" sz="2000" dirty="0" smtClean="0"/>
              <a:t>Для </a:t>
            </a:r>
            <a:r>
              <a:rPr lang="ru-RU" sz="2000" dirty="0"/>
              <a:t>профилактики приступов удушья </a:t>
            </a:r>
            <a:r>
              <a:rPr lang="ru-RU" sz="2000" b="1" dirty="0" err="1">
                <a:solidFill>
                  <a:srgbClr val="FF0000"/>
                </a:solidFill>
              </a:rPr>
              <a:t>бронхорасширяющие</a:t>
            </a:r>
            <a:r>
              <a:rPr lang="ru-RU" sz="2000" b="1" dirty="0">
                <a:solidFill>
                  <a:srgbClr val="FF0000"/>
                </a:solidFill>
              </a:rPr>
              <a:t> препараты </a:t>
            </a:r>
            <a:r>
              <a:rPr lang="ru-RU" sz="2000" dirty="0"/>
              <a:t>рекомендуется назначать </a:t>
            </a:r>
            <a:r>
              <a:rPr lang="ru-RU" sz="2000" b="1" dirty="0"/>
              <a:t>в 20-22 ч. </a:t>
            </a:r>
            <a:r>
              <a:rPr lang="ru-RU" sz="2000" dirty="0"/>
              <a:t>При этом могут быть использованы пролонгированные препараты </a:t>
            </a:r>
            <a:r>
              <a:rPr lang="ru-RU" sz="2000" b="1" dirty="0"/>
              <a:t>теофиллина</a:t>
            </a:r>
            <a:r>
              <a:rPr lang="ru-RU" sz="2000" dirty="0"/>
              <a:t> (</a:t>
            </a:r>
            <a:r>
              <a:rPr lang="ru-RU" sz="2000" dirty="0" err="1"/>
              <a:t>теопек</a:t>
            </a:r>
            <a:r>
              <a:rPr lang="ru-RU" sz="2000" dirty="0"/>
              <a:t>, </a:t>
            </a:r>
            <a:r>
              <a:rPr lang="ru-RU" sz="2000" dirty="0" err="1"/>
              <a:t>эуфелонг</a:t>
            </a:r>
            <a:r>
              <a:rPr lang="ru-RU" sz="2000" dirty="0"/>
              <a:t> и др.), ингаляционные </a:t>
            </a:r>
            <a:r>
              <a:rPr lang="ru-RU" sz="2000" b="1" dirty="0" err="1"/>
              <a:t>глюкокортикоиды</a:t>
            </a:r>
            <a:r>
              <a:rPr lang="ru-RU" sz="2000" dirty="0"/>
              <a:t> (</a:t>
            </a:r>
            <a:r>
              <a:rPr lang="ru-RU" sz="2000" dirty="0" err="1"/>
              <a:t>будесонид</a:t>
            </a:r>
            <a:r>
              <a:rPr lang="ru-RU" sz="2000" dirty="0"/>
              <a:t> и др.). </a:t>
            </a:r>
            <a:r>
              <a:rPr lang="ru-RU" sz="2000" dirty="0" err="1"/>
              <a:t>Бронхолитический</a:t>
            </a:r>
            <a:r>
              <a:rPr lang="ru-RU" sz="2000" dirty="0"/>
              <a:t> эффект фенотерола (</a:t>
            </a:r>
            <a:r>
              <a:rPr lang="ru-RU" sz="2000" dirty="0" err="1"/>
              <a:t>беротека</a:t>
            </a:r>
            <a:r>
              <a:rPr lang="ru-RU" sz="2000" dirty="0"/>
              <a:t>) более выражен в утренние часы</a:t>
            </a:r>
            <a:r>
              <a:rPr lang="ru-RU" sz="2000" dirty="0" smtClean="0"/>
              <a:t>.</a:t>
            </a:r>
            <a:endParaRPr lang="ru-RU" sz="2000" dirty="0"/>
          </a:p>
        </p:txBody>
      </p:sp>
    </p:spTree>
    <p:extLst>
      <p:ext uri="{BB962C8B-B14F-4D97-AF65-F5344CB8AC3E}">
        <p14:creationId xmlns:p14="http://schemas.microsoft.com/office/powerpoint/2010/main" val="365322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564DBE-8B28-480F-A46B-8938A519F02F}"/>
              </a:ext>
            </a:extLst>
          </p:cNvPr>
          <p:cNvSpPr>
            <a:spLocks noGrp="1"/>
          </p:cNvSpPr>
          <p:nvPr>
            <p:ph idx="1"/>
          </p:nvPr>
        </p:nvSpPr>
        <p:spPr>
          <a:xfrm>
            <a:off x="395288" y="136525"/>
            <a:ext cx="8640762" cy="6388100"/>
          </a:xfrm>
        </p:spPr>
        <p:txBody>
          <a:bodyPr/>
          <a:lstStyle/>
          <a:p>
            <a:pPr marL="0" indent="0">
              <a:spcBef>
                <a:spcPts val="0"/>
              </a:spcBef>
              <a:buFont typeface="Arial" charset="0"/>
              <a:buNone/>
              <a:defRPr/>
            </a:pPr>
            <a:r>
              <a:rPr lang="en-US" dirty="0"/>
              <a:t>    </a:t>
            </a:r>
            <a:r>
              <a:rPr lang="en-US" dirty="0">
                <a:solidFill>
                  <a:srgbClr val="FF0000"/>
                </a:solidFill>
              </a:rPr>
              <a:t>  </a:t>
            </a:r>
            <a:r>
              <a:rPr lang="ru-RU" sz="2000" dirty="0" err="1">
                <a:solidFill>
                  <a:srgbClr val="FF0000"/>
                </a:solidFill>
              </a:rPr>
              <a:t>Қалыпты</a:t>
            </a:r>
            <a:r>
              <a:rPr lang="ru-RU" sz="2000" dirty="0">
                <a:solidFill>
                  <a:srgbClr val="FF0000"/>
                </a:solidFill>
              </a:rPr>
              <a:t> </a:t>
            </a:r>
            <a:r>
              <a:rPr lang="ru-RU" sz="2000" dirty="0" err="1">
                <a:solidFill>
                  <a:srgbClr val="FF0000"/>
                </a:solidFill>
              </a:rPr>
              <a:t>жағдайда</a:t>
            </a:r>
            <a:r>
              <a:rPr lang="ru-RU" sz="2000" dirty="0">
                <a:solidFill>
                  <a:srgbClr val="FF0000"/>
                </a:solidFill>
              </a:rPr>
              <a:t> </a:t>
            </a:r>
            <a:r>
              <a:rPr lang="ru-RU" sz="2000" dirty="0" err="1">
                <a:solidFill>
                  <a:srgbClr val="FF0000"/>
                </a:solidFill>
              </a:rPr>
              <a:t>синусоидты</a:t>
            </a:r>
            <a:r>
              <a:rPr lang="ru-RU" sz="2000" dirty="0">
                <a:solidFill>
                  <a:srgbClr val="FF0000"/>
                </a:solidFill>
              </a:rPr>
              <a:t> </a:t>
            </a:r>
            <a:r>
              <a:rPr lang="ru-RU" sz="2000" dirty="0" err="1">
                <a:solidFill>
                  <a:srgbClr val="FF0000"/>
                </a:solidFill>
              </a:rPr>
              <a:t>және</a:t>
            </a:r>
            <a:r>
              <a:rPr lang="ru-RU" sz="2000" dirty="0">
                <a:solidFill>
                  <a:srgbClr val="FF0000"/>
                </a:solidFill>
              </a:rPr>
              <a:t> </a:t>
            </a:r>
            <a:r>
              <a:rPr lang="ru-RU" sz="2000" dirty="0" err="1">
                <a:solidFill>
                  <a:srgbClr val="FF0000"/>
                </a:solidFill>
              </a:rPr>
              <a:t>косинусоидты</a:t>
            </a:r>
            <a:r>
              <a:rPr lang="ru-RU" sz="2000" dirty="0">
                <a:solidFill>
                  <a:srgbClr val="FF0000"/>
                </a:solidFill>
              </a:rPr>
              <a:t> </a:t>
            </a:r>
            <a:r>
              <a:rPr lang="ru-RU" sz="2000" dirty="0" err="1">
                <a:solidFill>
                  <a:srgbClr val="FF0000"/>
                </a:solidFill>
              </a:rPr>
              <a:t>қисық</a:t>
            </a:r>
            <a:r>
              <a:rPr lang="ru-RU" sz="2000" dirty="0">
                <a:solidFill>
                  <a:srgbClr val="FF0000"/>
                </a:solidFill>
              </a:rPr>
              <a:t> </a:t>
            </a:r>
            <a:r>
              <a:rPr lang="ru-RU" sz="2000" dirty="0" err="1">
                <a:solidFill>
                  <a:srgbClr val="FF0000"/>
                </a:solidFill>
              </a:rPr>
              <a:t>сызықтармен</a:t>
            </a:r>
            <a:r>
              <a:rPr lang="ru-RU" sz="2000" dirty="0">
                <a:solidFill>
                  <a:srgbClr val="FF0000"/>
                </a:solidFill>
              </a:rPr>
              <a:t> </a:t>
            </a:r>
            <a:r>
              <a:rPr lang="ru-RU" sz="2000" dirty="0" err="1">
                <a:solidFill>
                  <a:srgbClr val="FF0000"/>
                </a:solidFill>
              </a:rPr>
              <a:t>кескінделетін</a:t>
            </a:r>
            <a:r>
              <a:rPr lang="ru-RU" sz="2000" dirty="0">
                <a:solidFill>
                  <a:srgbClr val="FF0000"/>
                </a:solidFill>
              </a:rPr>
              <a:t> </a:t>
            </a:r>
            <a:r>
              <a:rPr lang="ru-RU" sz="2000" dirty="0" err="1">
                <a:solidFill>
                  <a:srgbClr val="FF0000"/>
                </a:solidFill>
              </a:rPr>
              <a:t>биоырғақтарды</a:t>
            </a:r>
            <a:r>
              <a:rPr lang="ru-RU" sz="2000" dirty="0">
                <a:solidFill>
                  <a:srgbClr val="FF0000"/>
                </a:solidFill>
              </a:rPr>
              <a:t> </a:t>
            </a:r>
            <a:r>
              <a:rPr lang="ru-RU" sz="2000" dirty="0" err="1">
                <a:solidFill>
                  <a:srgbClr val="FF0000"/>
                </a:solidFill>
              </a:rPr>
              <a:t>түсінуге</a:t>
            </a:r>
            <a:r>
              <a:rPr lang="ru-RU" sz="2000" dirty="0">
                <a:solidFill>
                  <a:srgbClr val="FF0000"/>
                </a:solidFill>
              </a:rPr>
              <a:t> </a:t>
            </a:r>
            <a:r>
              <a:rPr lang="ru-RU" sz="2000" dirty="0" err="1">
                <a:solidFill>
                  <a:srgbClr val="FF0000"/>
                </a:solidFill>
              </a:rPr>
              <a:t>келесі</a:t>
            </a:r>
            <a:r>
              <a:rPr lang="ru-RU" sz="2000" dirty="0">
                <a:solidFill>
                  <a:srgbClr val="FF0000"/>
                </a:solidFill>
              </a:rPr>
              <a:t> </a:t>
            </a:r>
            <a:r>
              <a:rPr lang="ru-RU" sz="2000" dirty="0" err="1">
                <a:solidFill>
                  <a:srgbClr val="FF0000"/>
                </a:solidFill>
              </a:rPr>
              <a:t>параметрлер</a:t>
            </a:r>
            <a:r>
              <a:rPr lang="ru-RU" sz="2000" dirty="0">
                <a:solidFill>
                  <a:srgbClr val="FF0000"/>
                </a:solidFill>
              </a:rPr>
              <a:t> </a:t>
            </a:r>
            <a:r>
              <a:rPr lang="ru-RU" sz="2000" dirty="0" err="1">
                <a:solidFill>
                  <a:srgbClr val="FF0000"/>
                </a:solidFill>
              </a:rPr>
              <a:t>қолданылады</a:t>
            </a:r>
            <a:r>
              <a:rPr lang="ru-RU" sz="2000" dirty="0">
                <a:solidFill>
                  <a:srgbClr val="FF0000"/>
                </a:solidFill>
              </a:rPr>
              <a:t>: </a:t>
            </a:r>
          </a:p>
          <a:p>
            <a:pPr marL="0" indent="538163" algn="just">
              <a:spcBef>
                <a:spcPts val="0"/>
              </a:spcBef>
              <a:buFont typeface="Arial" charset="0"/>
              <a:buNone/>
              <a:defRPr/>
            </a:pPr>
            <a:r>
              <a:rPr lang="en-US" dirty="0">
                <a:solidFill>
                  <a:srgbClr val="FF0000"/>
                </a:solidFill>
              </a:rPr>
              <a:t> </a:t>
            </a:r>
            <a:r>
              <a:rPr lang="kk-KZ" sz="1600" dirty="0">
                <a:solidFill>
                  <a:srgbClr val="FF0000"/>
                </a:solidFill>
                <a:latin typeface="Times New Roman" pitchFamily="18" charset="0"/>
                <a:cs typeface="Times New Roman" pitchFamily="18" charset="0"/>
              </a:rPr>
              <a:t>период </a:t>
            </a:r>
            <a:r>
              <a:rPr lang="kk-KZ" sz="1600" dirty="0">
                <a:latin typeface="Times New Roman" pitchFamily="18" charset="0"/>
                <a:cs typeface="Times New Roman" pitchFamily="18" charset="0"/>
              </a:rPr>
              <a:t>– бірдей жағдайда немесе бір фазада болатын екі тербеліс арасындағы уақыт аралығы, бұл толық бір циклдың ұзақтығын көрсетеді;</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latin typeface="Times New Roman" pitchFamily="18" charset="0"/>
                <a:cs typeface="Times New Roman" pitchFamily="18" charset="0"/>
              </a:rPr>
              <a:t>     </a:t>
            </a:r>
            <a:r>
              <a:rPr lang="kk-KZ" sz="1600" dirty="0">
                <a:solidFill>
                  <a:srgbClr val="FF0000"/>
                </a:solidFill>
                <a:latin typeface="Times New Roman" pitchFamily="18" charset="0"/>
                <a:cs typeface="Times New Roman" pitchFamily="18" charset="0"/>
              </a:rPr>
              <a:t>жиілік</a:t>
            </a:r>
            <a:r>
              <a:rPr lang="kk-KZ" sz="1600" dirty="0">
                <a:latin typeface="Times New Roman" pitchFamily="18" charset="0"/>
                <a:cs typeface="Times New Roman" pitchFamily="18" charset="0"/>
              </a:rPr>
              <a:t> – уақыт бірлігіндегі тербеліс саны;</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solidFill>
                  <a:srgbClr val="FF0000"/>
                </a:solidFill>
                <a:latin typeface="Times New Roman" pitchFamily="18" charset="0"/>
                <a:cs typeface="Times New Roman" pitchFamily="18" charset="0"/>
              </a:rPr>
              <a:t>      </a:t>
            </a:r>
            <a:r>
              <a:rPr lang="kk-KZ" sz="1600" dirty="0">
                <a:solidFill>
                  <a:srgbClr val="FF0000"/>
                </a:solidFill>
                <a:latin typeface="Times New Roman" pitchFamily="18" charset="0"/>
                <a:cs typeface="Times New Roman" pitchFamily="18" charset="0"/>
              </a:rPr>
              <a:t>мезор </a:t>
            </a:r>
            <a:r>
              <a:rPr lang="kk-KZ" sz="1600" dirty="0">
                <a:latin typeface="Times New Roman" pitchFamily="18" charset="0"/>
                <a:cs typeface="Times New Roman" pitchFamily="18" charset="0"/>
              </a:rPr>
              <a:t>– периодты тербелетін мәндерінің орташа деңгейі, ол зерттелетін период ішіндегі (мысалы, тәулік ішінде) белгілі бір уақыт аралығындағы функциялардың шамаларын өлшеу арқылы алынған мәліметтер бойынша есептеледі;</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latin typeface="Times New Roman" pitchFamily="18" charset="0"/>
                <a:cs typeface="Times New Roman" pitchFamily="18" charset="0"/>
              </a:rPr>
              <a:t>     </a:t>
            </a:r>
            <a:r>
              <a:rPr lang="kk-KZ" sz="1600" dirty="0">
                <a:solidFill>
                  <a:srgbClr val="FF0000"/>
                </a:solidFill>
                <a:latin typeface="Times New Roman" pitchFamily="18" charset="0"/>
                <a:cs typeface="Times New Roman" pitchFamily="18" charset="0"/>
              </a:rPr>
              <a:t>амплитуда</a:t>
            </a:r>
            <a:r>
              <a:rPr lang="kk-KZ" sz="1600" dirty="0">
                <a:latin typeface="Times New Roman" pitchFamily="18" charset="0"/>
                <a:cs typeface="Times New Roman" pitchFamily="18" charset="0"/>
              </a:rPr>
              <a:t> – процестің орташа деңгейінен жоғарылайтын және төмендейтін ауытқулардың шектері, яғни мезор мен функцияның максимальды ауытқу мәндерінің арасындағы айырмашылық шамасы;</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 </a:t>
            </a:r>
            <a:r>
              <a:rPr lang="kk-KZ" sz="1600" dirty="0">
                <a:solidFill>
                  <a:srgbClr val="FF0000"/>
                </a:solidFill>
                <a:latin typeface="Times New Roman" pitchFamily="18" charset="0"/>
                <a:cs typeface="Times New Roman" pitchFamily="18" charset="0"/>
              </a:rPr>
              <a:t>фаза </a:t>
            </a:r>
            <a:r>
              <a:rPr lang="kk-KZ" sz="1600" dirty="0">
                <a:latin typeface="Times New Roman" pitchFamily="18" charset="0"/>
                <a:cs typeface="Times New Roman" pitchFamily="18" charset="0"/>
              </a:rPr>
              <a:t>– уақыт шкаласындағы циклдың кез келген жеке бөлініп алынған бөлігіндегі жағдайының сипаттамасы, егер бөлініп алынған уақыттағы екі деңгейінің ырғақтарын салыстырғанда сәйкестік келмесе, онда “фаза бойынша ығысу” терминін ендіреді, бұл периодтың сәйкестелген уақыт үлесіндегі фазадан алдына шығу немесе артта қалуы - оқиғаның күткен мезгілден алдын немесе кейін болғанын көрсетеді;</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 </a:t>
            </a:r>
            <a:r>
              <a:rPr lang="kk-KZ" sz="1600" dirty="0">
                <a:solidFill>
                  <a:srgbClr val="FF0000"/>
                </a:solidFill>
                <a:latin typeface="Times New Roman" pitchFamily="18" charset="0"/>
                <a:cs typeface="Times New Roman" pitchFamily="18" charset="0"/>
              </a:rPr>
              <a:t>акрофаза </a:t>
            </a:r>
            <a:r>
              <a:rPr lang="kk-KZ" sz="1600" dirty="0">
                <a:latin typeface="Times New Roman" pitchFamily="18" charset="0"/>
                <a:cs typeface="Times New Roman" pitchFamily="18" charset="0"/>
              </a:rPr>
              <a:t>– математикалық модельдің көмегімен анықталатын ырғақтың ең жоғары уақыты, бұл зерттелетін көрсеткіштің максимальды мәнінің уақыты;</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ортофаза</a:t>
            </a:r>
            <a:r>
              <a:rPr lang="en-US" sz="1600" dirty="0">
                <a:latin typeface="Times New Roman" pitchFamily="18" charset="0"/>
                <a:cs typeface="Times New Roman" pitchFamily="18" charset="0"/>
              </a:rPr>
              <a:t> - </a:t>
            </a:r>
            <a:r>
              <a:rPr lang="kk-KZ" sz="1600" dirty="0">
                <a:latin typeface="Times New Roman" pitchFamily="18" charset="0"/>
                <a:cs typeface="Times New Roman" pitchFamily="18" charset="0"/>
              </a:rPr>
              <a:t>математикалық модельдің көмегімен анықталатын ырғақтың ең төмен уақыты, бұл зерттелетін көрсеткіштің минимальды мәнінің уақыты</a:t>
            </a:r>
            <a:r>
              <a:rPr lang="en-US"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solidFill>
                  <a:srgbClr val="FF0000"/>
                </a:solidFill>
                <a:latin typeface="Times New Roman" pitchFamily="18" charset="0"/>
                <a:cs typeface="Times New Roman" pitchFamily="18" charset="0"/>
              </a:rPr>
              <a:t>      </a:t>
            </a:r>
            <a:r>
              <a:rPr lang="ru-RU" sz="1600" dirty="0">
                <a:solidFill>
                  <a:srgbClr val="FF0000"/>
                </a:solidFill>
                <a:latin typeface="Times New Roman" pitchFamily="18" charset="0"/>
                <a:cs typeface="Times New Roman" pitchFamily="18" charset="0"/>
              </a:rPr>
              <a:t>фаза </a:t>
            </a:r>
            <a:r>
              <a:rPr lang="ru-RU" sz="1600" dirty="0" err="1">
                <a:solidFill>
                  <a:srgbClr val="FF0000"/>
                </a:solidFill>
                <a:latin typeface="Times New Roman" pitchFamily="18" charset="0"/>
                <a:cs typeface="Times New Roman" pitchFamily="18" charset="0"/>
              </a:rPr>
              <a:t>айырмашылығы</a:t>
            </a:r>
            <a:r>
              <a:rPr lang="en-US" sz="1600" dirty="0">
                <a:solidFill>
                  <a:srgbClr val="FF0000"/>
                </a:solidFill>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уақыт</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бойынша</a:t>
            </a:r>
            <a:r>
              <a:rPr lang="en-US"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екі</a:t>
            </a:r>
            <a:r>
              <a:rPr lang="ru-RU"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немесе</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көп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процестердің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бірдей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фазаларының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сәйкес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келмеуі</a:t>
            </a:r>
            <a:r>
              <a:rPr lang="en-US"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spcBef>
                <a:spcPts val="0"/>
              </a:spcBef>
              <a:buFont typeface="Arial" charset="0"/>
              <a:buChar char="•"/>
              <a:defRPr/>
            </a:pPr>
            <a:r>
              <a:rPr lang="en-US" sz="1600" dirty="0">
                <a:latin typeface="Times New Roman" pitchFamily="18" charset="0"/>
                <a:cs typeface="Times New Roman" pitchFamily="18" charset="0"/>
              </a:rPr>
              <a:t>      </a:t>
            </a:r>
            <a:r>
              <a:rPr lang="kk-KZ" sz="1600" dirty="0">
                <a:solidFill>
                  <a:srgbClr val="FF0000"/>
                </a:solidFill>
                <a:latin typeface="Times New Roman" pitchFamily="18" charset="0"/>
                <a:cs typeface="Times New Roman" pitchFamily="18" charset="0"/>
              </a:rPr>
              <a:t>тербеліс түрі </a:t>
            </a:r>
            <a:r>
              <a:rPr lang="kk-KZ" sz="1600" dirty="0">
                <a:latin typeface="Times New Roman" pitchFamily="18" charset="0"/>
                <a:cs typeface="Times New Roman" pitchFamily="18" charset="0"/>
              </a:rPr>
              <a:t>– периодты процестің толық ырғағымен есептелетін сипаттамасы</a:t>
            </a:r>
            <a:endParaRPr lang="ru-RU" sz="1600" dirty="0">
              <a:latin typeface="Times New Roman" pitchFamily="18" charset="0"/>
              <a:cs typeface="Times New Roman" pitchFamily="18" charset="0"/>
            </a:endParaRPr>
          </a:p>
        </p:txBody>
      </p:sp>
      <p:sp>
        <p:nvSpPr>
          <p:cNvPr id="12291" name="Номер слайда 3">
            <a:extLst>
              <a:ext uri="{FF2B5EF4-FFF2-40B4-BE49-F238E27FC236}">
                <a16:creationId xmlns:a16="http://schemas.microsoft.com/office/drawing/2014/main" id="{5255F965-85FA-45E7-BBC5-2DF9FF59B5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F1809D-BB1B-44DC-96E0-BEEDDCA8BCB5}" type="slidenum">
              <a:rPr lang="ru-RU" altLang="ru-RU" sz="1200" smtClean="0">
                <a:solidFill>
                  <a:srgbClr val="898989"/>
                </a:solidFill>
                <a:latin typeface="Arial" panose="020B0604020202020204" pitchFamily="34" charset="0"/>
              </a:rPr>
              <a:pPr>
                <a:spcBef>
                  <a:spcPct val="0"/>
                </a:spcBef>
                <a:buFontTx/>
                <a:buNone/>
              </a:pPr>
              <a:t>5</a:t>
            </a:fld>
            <a:endParaRPr lang="ru-RU" altLang="ru-RU" sz="1200">
              <a:solidFill>
                <a:srgbClr val="898989"/>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CE14BD2-C0AA-4D52-ACB4-85EDC970A46C}" type="slidenum">
              <a:rPr lang="ru-RU" altLang="ru-RU" smtClean="0"/>
              <a:pPr>
                <a:defRPr/>
              </a:pPr>
              <a:t>50</a:t>
            </a:fld>
            <a:endParaRPr lang="ru-RU" altLang="ru-RU"/>
          </a:p>
        </p:txBody>
      </p:sp>
      <p:sp>
        <p:nvSpPr>
          <p:cNvPr id="2" name="Прямоугольник 1"/>
          <p:cNvSpPr/>
          <p:nvPr/>
        </p:nvSpPr>
        <p:spPr>
          <a:xfrm>
            <a:off x="179512" y="165834"/>
            <a:ext cx="8640960" cy="6232475"/>
          </a:xfrm>
          <a:prstGeom prst="rect">
            <a:avLst/>
          </a:prstGeom>
        </p:spPr>
        <p:txBody>
          <a:bodyPr wrap="square">
            <a:spAutoFit/>
          </a:bodyPr>
          <a:lstStyle/>
          <a:p>
            <a:pPr algn="ctr"/>
            <a:r>
              <a:rPr lang="ru-RU" sz="1900" b="1" dirty="0" err="1" smtClean="0">
                <a:solidFill>
                  <a:srgbClr val="FF0000"/>
                </a:solidFill>
              </a:rPr>
              <a:t>Хронопатология</a:t>
            </a:r>
            <a:r>
              <a:rPr lang="ru-RU" sz="1900" b="1" dirty="0" smtClean="0">
                <a:solidFill>
                  <a:srgbClr val="FF0000"/>
                </a:solidFill>
              </a:rPr>
              <a:t> </a:t>
            </a:r>
            <a:endParaRPr lang="ru-RU" sz="1900" b="1" dirty="0">
              <a:solidFill>
                <a:srgbClr val="FF0000"/>
              </a:solidFill>
            </a:endParaRPr>
          </a:p>
          <a:p>
            <a:pPr indent="538163" algn="just"/>
            <a:r>
              <a:rPr lang="ru-RU" sz="1900" dirty="0" smtClean="0"/>
              <a:t>Практически </a:t>
            </a:r>
            <a:r>
              <a:rPr lang="ru-RU" sz="1900" dirty="0"/>
              <a:t>все физиологические показатели имеют синхронизированную суточную периодичность с максимальными значениями в дневной и </a:t>
            </a:r>
            <a:r>
              <a:rPr lang="ru-RU" sz="1900" dirty="0" err="1"/>
              <a:t>ранневечерний</a:t>
            </a:r>
            <a:r>
              <a:rPr lang="ru-RU" sz="1900" dirty="0"/>
              <a:t> период суток и минимальными — в ночной период. Причем эти значения на протяжении суток могут быть больше или меньше величины общепринятой среднесуточной нормы.</a:t>
            </a:r>
          </a:p>
          <a:p>
            <a:pPr indent="538163" algn="just"/>
            <a:r>
              <a:rPr lang="ru-RU" sz="1900" dirty="0"/>
              <a:t>Все </a:t>
            </a:r>
            <a:r>
              <a:rPr lang="ru-RU" sz="1900" b="1" dirty="0">
                <a:solidFill>
                  <a:srgbClr val="FF0000"/>
                </a:solidFill>
              </a:rPr>
              <a:t>патологические процессы в организме</a:t>
            </a:r>
            <a:r>
              <a:rPr lang="ru-RU" sz="1900" dirty="0"/>
              <a:t>, как правило, сопровождаются </a:t>
            </a:r>
            <a:r>
              <a:rPr lang="ru-RU" sz="1900" b="1" dirty="0">
                <a:solidFill>
                  <a:srgbClr val="FF0000"/>
                </a:solidFill>
              </a:rPr>
              <a:t>нарушением и рассогласованием биологических ритмов </a:t>
            </a:r>
            <a:r>
              <a:rPr lang="ru-RU" sz="1900" dirty="0"/>
              <a:t>физиологических функций, вовлеченных в процесс, </a:t>
            </a:r>
            <a:r>
              <a:rPr lang="ru-RU" sz="1900" dirty="0">
                <a:solidFill>
                  <a:srgbClr val="FF0000"/>
                </a:solidFill>
              </a:rPr>
              <a:t>— </a:t>
            </a:r>
            <a:r>
              <a:rPr lang="ru-RU" sz="1900" dirty="0" err="1">
                <a:solidFill>
                  <a:srgbClr val="FF0000"/>
                </a:solidFill>
              </a:rPr>
              <a:t>десинхронозом</a:t>
            </a:r>
            <a:r>
              <a:rPr lang="ru-RU" sz="1900" dirty="0">
                <a:solidFill>
                  <a:srgbClr val="FF0000"/>
                </a:solidFill>
              </a:rPr>
              <a:t>.</a:t>
            </a:r>
          </a:p>
          <a:p>
            <a:pPr indent="538163" algn="just"/>
            <a:r>
              <a:rPr lang="ru-RU" sz="1900" dirty="0"/>
              <a:t>Знание состояния временной организации биосистем в норме и при </a:t>
            </a:r>
            <a:r>
              <a:rPr lang="ru-RU" sz="1900" dirty="0" err="1"/>
              <a:t>десинхрозе</a:t>
            </a:r>
            <a:r>
              <a:rPr lang="ru-RU" sz="1900" dirty="0"/>
              <a:t> является ключевым звеном в поиске путей целенаправленной коррекции </a:t>
            </a:r>
            <a:r>
              <a:rPr lang="ru-RU" sz="1900" dirty="0" err="1"/>
              <a:t>дезрегуляторных</a:t>
            </a:r>
            <a:r>
              <a:rPr lang="ru-RU" sz="1900" dirty="0"/>
              <a:t> нарушений в этих системах. Исследование этих отклонений составляет целое направление </a:t>
            </a:r>
            <a:r>
              <a:rPr lang="ru-RU" sz="1900" b="1" dirty="0" err="1">
                <a:solidFill>
                  <a:srgbClr val="FF0000"/>
                </a:solidFill>
              </a:rPr>
              <a:t>хрономедицины</a:t>
            </a:r>
            <a:r>
              <a:rPr lang="ru-RU" sz="1900" b="1" dirty="0">
                <a:solidFill>
                  <a:srgbClr val="FF0000"/>
                </a:solidFill>
              </a:rPr>
              <a:t> — </a:t>
            </a:r>
            <a:r>
              <a:rPr lang="ru-RU" sz="1900" b="1" dirty="0" err="1">
                <a:solidFill>
                  <a:srgbClr val="FF0000"/>
                </a:solidFill>
              </a:rPr>
              <a:t>хронопатологию</a:t>
            </a:r>
            <a:r>
              <a:rPr lang="ru-RU" sz="1900" b="1" dirty="0">
                <a:solidFill>
                  <a:srgbClr val="FF0000"/>
                </a:solidFill>
              </a:rPr>
              <a:t>.</a:t>
            </a:r>
          </a:p>
          <a:p>
            <a:pPr indent="538163" algn="just"/>
            <a:r>
              <a:rPr lang="ru-RU" sz="1900" b="1" dirty="0"/>
              <a:t>Изучение</a:t>
            </a:r>
            <a:r>
              <a:rPr lang="ru-RU" sz="1900" dirty="0"/>
              <a:t> разнообразных </a:t>
            </a:r>
            <a:r>
              <a:rPr lang="ru-RU" sz="1900" b="1" dirty="0"/>
              <a:t>функций организма </a:t>
            </a:r>
            <a:r>
              <a:rPr lang="ru-RU" sz="1900" dirty="0"/>
              <a:t>на разных этапах онтогенеза </a:t>
            </a:r>
            <a:r>
              <a:rPr lang="ru-RU" sz="1900" b="1" dirty="0">
                <a:solidFill>
                  <a:srgbClr val="FF0000"/>
                </a:solidFill>
              </a:rPr>
              <a:t>в условиях нормы и патологии </a:t>
            </a:r>
            <a:r>
              <a:rPr lang="ru-RU" sz="1900" dirty="0"/>
              <a:t>открывает широкие возможности разработки принципиально новых </a:t>
            </a:r>
            <a:r>
              <a:rPr lang="ru-RU" sz="1900" dirty="0" err="1"/>
              <a:t>неинвазионных</a:t>
            </a:r>
            <a:r>
              <a:rPr lang="ru-RU" sz="1900" dirty="0"/>
              <a:t> методов клинической диагностики, построенных на анализе таких показателей, как частота </a:t>
            </a:r>
            <a:r>
              <a:rPr lang="ru-RU" sz="1900" b="1" dirty="0"/>
              <a:t>сердечных сокращений, температура тела, артериальное давление </a:t>
            </a:r>
            <a:r>
              <a:rPr lang="ru-RU" sz="1900" dirty="0"/>
              <a:t>и многие другие.</a:t>
            </a:r>
          </a:p>
        </p:txBody>
      </p:sp>
    </p:spTree>
    <p:extLst>
      <p:ext uri="{BB962C8B-B14F-4D97-AF65-F5344CB8AC3E}">
        <p14:creationId xmlns:p14="http://schemas.microsoft.com/office/powerpoint/2010/main" val="825791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50" y="214313"/>
            <a:ext cx="8572500" cy="6286500"/>
          </a:xfrm>
        </p:spPr>
        <p:txBody>
          <a:bodyPr>
            <a:normAutofit fontScale="92500" lnSpcReduction="10000"/>
          </a:bodyPr>
          <a:lstStyle/>
          <a:p>
            <a:pPr indent="538163" algn="just" fontAlgn="auto">
              <a:spcAft>
                <a:spcPts val="0"/>
              </a:spcAft>
              <a:buFont typeface="Wingdings 2"/>
              <a:buNone/>
              <a:defRPr/>
            </a:pPr>
            <a:r>
              <a:rPr lang="ru-RU" sz="2400" b="1" dirty="0" err="1" smtClean="0">
                <a:solidFill>
                  <a:srgbClr val="FF0000"/>
                </a:solidFill>
                <a:cs typeface="Times New Roman" pitchFamily="18" charset="0"/>
              </a:rPr>
              <a:t>Хронопатология</a:t>
            </a:r>
            <a:r>
              <a:rPr lang="ru-RU" sz="2400" b="1" dirty="0" smtClean="0">
                <a:solidFill>
                  <a:srgbClr val="FF0000"/>
                </a:solidFill>
                <a:cs typeface="Times New Roman" pitchFamily="18" charset="0"/>
              </a:rPr>
              <a:t> </a:t>
            </a:r>
            <a:r>
              <a:rPr lang="ru-RU" sz="2400" b="1" dirty="0" smtClean="0">
                <a:solidFill>
                  <a:schemeClr val="tx1"/>
                </a:solidFill>
                <a:cs typeface="Times New Roman" pitchFamily="18" charset="0"/>
              </a:rPr>
              <a:t>- </a:t>
            </a:r>
            <a:r>
              <a:rPr lang="ru-RU" sz="2400" dirty="0" smtClean="0">
                <a:solidFill>
                  <a:schemeClr val="tx1"/>
                </a:solidFill>
                <a:cs typeface="Times New Roman" pitchFamily="18" charset="0"/>
              </a:rPr>
              <a:t>область экспериментальной и клинической </a:t>
            </a:r>
            <a:r>
              <a:rPr lang="ru-RU" sz="2400" dirty="0" err="1" smtClean="0">
                <a:solidFill>
                  <a:schemeClr val="tx1"/>
                </a:solidFill>
                <a:cs typeface="Times New Roman" pitchFamily="18" charset="0"/>
              </a:rPr>
              <a:t>хрономедицины</a:t>
            </a:r>
            <a:r>
              <a:rPr lang="ru-RU" sz="2400" dirty="0" smtClean="0">
                <a:solidFill>
                  <a:schemeClr val="tx1"/>
                </a:solidFill>
                <a:cs typeface="Times New Roman" pitchFamily="18" charset="0"/>
              </a:rPr>
              <a:t>, изучающая пути и механизмы возникновения </a:t>
            </a:r>
            <a:r>
              <a:rPr lang="ru-RU" sz="2400" b="1" dirty="0" smtClean="0">
                <a:solidFill>
                  <a:schemeClr val="tx1"/>
                </a:solidFill>
                <a:cs typeface="Times New Roman" pitchFamily="18" charset="0"/>
              </a:rPr>
              <a:t>отклонений в биоритмах от их нормального течения </a:t>
            </a:r>
            <a:r>
              <a:rPr lang="ru-RU" sz="2400" dirty="0" smtClean="0">
                <a:solidFill>
                  <a:schemeClr val="tx1"/>
                </a:solidFill>
                <a:cs typeface="Times New Roman" pitchFamily="18" charset="0"/>
              </a:rPr>
              <a:t>и роль этих </a:t>
            </a:r>
            <a:r>
              <a:rPr lang="ru-RU" sz="2400" b="1" dirty="0" smtClean="0">
                <a:solidFill>
                  <a:schemeClr val="tx1"/>
                </a:solidFill>
                <a:cs typeface="Times New Roman" pitchFamily="18" charset="0"/>
              </a:rPr>
              <a:t>нарушений в развитии заболеваний.</a:t>
            </a:r>
          </a:p>
          <a:p>
            <a:pPr indent="538163" algn="just" fontAlgn="auto">
              <a:spcAft>
                <a:spcPts val="0"/>
              </a:spcAft>
              <a:buFont typeface="Wingdings 2"/>
              <a:buNone/>
              <a:defRPr/>
            </a:pPr>
            <a:r>
              <a:rPr lang="ru-RU" sz="2400" dirty="0" smtClean="0">
                <a:solidFill>
                  <a:schemeClr val="tx1"/>
                </a:solidFill>
                <a:cs typeface="Times New Roman" pitchFamily="18" charset="0"/>
              </a:rPr>
              <a:t>Одним из главных вопросов в </a:t>
            </a:r>
            <a:r>
              <a:rPr lang="ru-RU" sz="2400" dirty="0" err="1" smtClean="0">
                <a:solidFill>
                  <a:schemeClr val="tx1"/>
                </a:solidFill>
                <a:cs typeface="Times New Roman" pitchFamily="18" charset="0"/>
              </a:rPr>
              <a:t>хронопатологии</a:t>
            </a:r>
            <a:r>
              <a:rPr lang="ru-RU" sz="2400" dirty="0" smtClean="0">
                <a:solidFill>
                  <a:schemeClr val="tx1"/>
                </a:solidFill>
                <a:cs typeface="Times New Roman" pitchFamily="18" charset="0"/>
              </a:rPr>
              <a:t> является анализ патологических изменений во временной организации живых систем и прежде всего человека.</a:t>
            </a:r>
          </a:p>
          <a:p>
            <a:pPr indent="538163" algn="just" fontAlgn="auto">
              <a:spcAft>
                <a:spcPts val="0"/>
              </a:spcAft>
              <a:defRPr/>
            </a:pPr>
            <a:r>
              <a:rPr lang="ru-RU" sz="2400" dirty="0">
                <a:solidFill>
                  <a:schemeClr val="tx1"/>
                </a:solidFill>
                <a:cs typeface="Times New Roman" pitchFamily="18" charset="0"/>
              </a:rPr>
              <a:t>Использование законов биоритмов тесно связано с понятием хронобиологической нормы (индивидуальный </a:t>
            </a:r>
            <a:r>
              <a:rPr lang="ru-RU" sz="2400" dirty="0" err="1">
                <a:solidFill>
                  <a:schemeClr val="tx1"/>
                </a:solidFill>
                <a:cs typeface="Times New Roman" pitchFamily="18" charset="0"/>
              </a:rPr>
              <a:t>хронотип</a:t>
            </a:r>
            <a:r>
              <a:rPr lang="ru-RU" sz="2400" dirty="0">
                <a:solidFill>
                  <a:schemeClr val="tx1"/>
                </a:solidFill>
                <a:cs typeface="Times New Roman" pitchFamily="18" charset="0"/>
              </a:rPr>
              <a:t>, </a:t>
            </a:r>
            <a:r>
              <a:rPr lang="ru-RU" sz="2400" dirty="0" err="1">
                <a:solidFill>
                  <a:schemeClr val="tx1"/>
                </a:solidFill>
                <a:cs typeface="Times New Roman" pitchFamily="18" charset="0"/>
              </a:rPr>
              <a:t>хроноадаптация</a:t>
            </a:r>
            <a:r>
              <a:rPr lang="ru-RU" sz="2400" dirty="0">
                <a:solidFill>
                  <a:schemeClr val="tx1"/>
                </a:solidFill>
                <a:cs typeface="Times New Roman" pitchFamily="18" charset="0"/>
              </a:rPr>
              <a:t>, </a:t>
            </a:r>
            <a:r>
              <a:rPr lang="ru-RU" sz="2400" dirty="0" err="1">
                <a:solidFill>
                  <a:schemeClr val="tx1"/>
                </a:solidFill>
                <a:cs typeface="Times New Roman" pitchFamily="18" charset="0"/>
              </a:rPr>
              <a:t>хронореактивность</a:t>
            </a:r>
            <a:r>
              <a:rPr lang="ru-RU" sz="2400" dirty="0">
                <a:solidFill>
                  <a:schemeClr val="tx1"/>
                </a:solidFill>
                <a:cs typeface="Times New Roman" pitchFamily="18" charset="0"/>
              </a:rPr>
              <a:t>). Отклонение от этих норм — </a:t>
            </a:r>
            <a:r>
              <a:rPr lang="ru-RU" sz="2400" b="1" dirty="0" err="1">
                <a:solidFill>
                  <a:srgbClr val="FF0000"/>
                </a:solidFill>
                <a:cs typeface="Times New Roman" pitchFamily="18" charset="0"/>
              </a:rPr>
              <a:t>хронопатология</a:t>
            </a:r>
            <a:r>
              <a:rPr lang="ru-RU" sz="2400" b="1" dirty="0">
                <a:solidFill>
                  <a:srgbClr val="FF0000"/>
                </a:solidFill>
                <a:cs typeface="Times New Roman" pitchFamily="18" charset="0"/>
              </a:rPr>
              <a:t>. </a:t>
            </a:r>
            <a:r>
              <a:rPr lang="ru-RU" sz="2400" dirty="0">
                <a:solidFill>
                  <a:schemeClr val="tx1"/>
                </a:solidFill>
                <a:cs typeface="Times New Roman" pitchFamily="18" charset="0"/>
              </a:rPr>
              <a:t>Любое патологическое состояние или болезнь сопровождается нарушением течения физиологических функций, т.е. отклонением от нормы.</a:t>
            </a:r>
          </a:p>
          <a:p>
            <a:pPr indent="538163" algn="just" fontAlgn="auto">
              <a:spcAft>
                <a:spcPts val="0"/>
              </a:spcAft>
              <a:defRPr/>
            </a:pPr>
            <a:r>
              <a:rPr lang="ru-RU" sz="2400" dirty="0" err="1">
                <a:solidFill>
                  <a:schemeClr val="tx1"/>
                </a:solidFill>
                <a:cs typeface="Times New Roman" pitchFamily="18" charset="0"/>
              </a:rPr>
              <a:t>Хронопатология</a:t>
            </a:r>
            <a:r>
              <a:rPr lang="ru-RU" sz="2400" dirty="0">
                <a:solidFill>
                  <a:schemeClr val="tx1"/>
                </a:solidFill>
                <a:cs typeface="Times New Roman" pitchFamily="18" charset="0"/>
              </a:rPr>
              <a:t> изучает биологические ритмы организма при формировании в нем патологического процесса, нарушения биоритмов во всех стадиях развития болезни, роль новых сочетаний биоритмов, новых форм организации их, соответствующих выздоровлению или сохранению в новых условиях</a:t>
            </a:r>
            <a:r>
              <a:rPr lang="ru-RU" sz="2400" dirty="0" smtClean="0">
                <a:solidFill>
                  <a:schemeClr val="tx1"/>
                </a:solidFill>
                <a:cs typeface="Times New Roman" pitchFamily="18" charset="0"/>
              </a:rPr>
              <a:t>.</a:t>
            </a:r>
            <a:endParaRPr lang="ru-RU" sz="2400" dirty="0">
              <a:solidFill>
                <a:schemeClr val="tx1"/>
              </a:solidFill>
              <a:cs typeface="Times New Roman" pitchFamily="18" charset="0"/>
            </a:endParaRPr>
          </a:p>
        </p:txBody>
      </p:sp>
    </p:spTree>
    <p:extLst>
      <p:ext uri="{BB962C8B-B14F-4D97-AF65-F5344CB8AC3E}">
        <p14:creationId xmlns:p14="http://schemas.microsoft.com/office/powerpoint/2010/main" val="3368659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CE14BD2-C0AA-4D52-ACB4-85EDC970A46C}" type="slidenum">
              <a:rPr lang="ru-RU" altLang="ru-RU" smtClean="0"/>
              <a:pPr>
                <a:defRPr/>
              </a:pPr>
              <a:t>52</a:t>
            </a:fld>
            <a:endParaRPr lang="ru-RU" altLang="ru-RU"/>
          </a:p>
        </p:txBody>
      </p:sp>
      <p:sp>
        <p:nvSpPr>
          <p:cNvPr id="2" name="Прямоугольник 1"/>
          <p:cNvSpPr/>
          <p:nvPr/>
        </p:nvSpPr>
        <p:spPr>
          <a:xfrm>
            <a:off x="179512" y="476672"/>
            <a:ext cx="8640960" cy="5632311"/>
          </a:xfrm>
          <a:prstGeom prst="rect">
            <a:avLst/>
          </a:prstGeom>
        </p:spPr>
        <p:txBody>
          <a:bodyPr wrap="square">
            <a:spAutoFit/>
          </a:bodyPr>
          <a:lstStyle/>
          <a:p>
            <a:pPr indent="538163" algn="just"/>
            <a:r>
              <a:rPr lang="ru-RU" sz="2000" b="1" dirty="0" err="1">
                <a:solidFill>
                  <a:srgbClr val="FF0000"/>
                </a:solidFill>
              </a:rPr>
              <a:t>Хронодиагностика</a:t>
            </a:r>
            <a:r>
              <a:rPr lang="ru-RU" sz="2000" dirty="0"/>
              <a:t> — раздел </a:t>
            </a:r>
            <a:r>
              <a:rPr lang="ru-RU" sz="2000" dirty="0" err="1"/>
              <a:t>хрономедицины</a:t>
            </a:r>
            <a:r>
              <a:rPr lang="ru-RU" sz="2000" dirty="0"/>
              <a:t>, изучающий </a:t>
            </a:r>
            <a:r>
              <a:rPr lang="ru-RU" sz="2000" dirty="0" err="1"/>
              <a:t>биоритмологические</a:t>
            </a:r>
            <a:r>
              <a:rPr lang="ru-RU" sz="2000" dirty="0"/>
              <a:t> особенности организма человека, изменения в суточном ритме резистентности организма к возбуждающим воздействиям (сила тяжести, физические, химические и др.), изменения амплитудно-фазовых характеристик и их взаимную корреляцию, периоды повышенной и пониженной устойчивости организма к патогенным факторам внешней или внутренней среды.</a:t>
            </a:r>
          </a:p>
          <a:p>
            <a:pPr indent="538163" algn="just"/>
            <a:r>
              <a:rPr lang="ru-RU" sz="2000" b="1" dirty="0" err="1">
                <a:solidFill>
                  <a:srgbClr val="FF0000"/>
                </a:solidFill>
              </a:rPr>
              <a:t>Хронопрофилактика</a:t>
            </a:r>
            <a:r>
              <a:rPr lang="ru-RU" sz="2000" dirty="0"/>
              <a:t> — раздел </a:t>
            </a:r>
            <a:r>
              <a:rPr lang="ru-RU" sz="2000" dirty="0" err="1"/>
              <a:t>хрономедицины</a:t>
            </a:r>
            <a:r>
              <a:rPr lang="ru-RU" sz="2000" dirty="0"/>
              <a:t>, связанный с сезонной профилактикой заболеваний, учитывающий годовой цикл их развития, с разработкой эффективных средств профилактики де-</a:t>
            </a:r>
            <a:r>
              <a:rPr lang="ru-RU" sz="2000" dirty="0" err="1"/>
              <a:t>синхронозов</a:t>
            </a:r>
            <a:r>
              <a:rPr lang="ru-RU" sz="2000" dirty="0"/>
              <a:t> (рекомендации по режимам сна — бодрствования, двигательной активности, питания и др.).</a:t>
            </a:r>
          </a:p>
          <a:p>
            <a:pPr indent="538163" algn="just"/>
            <a:r>
              <a:rPr lang="ru-RU" sz="2000" b="1" dirty="0" err="1">
                <a:solidFill>
                  <a:srgbClr val="FF0000"/>
                </a:solidFill>
              </a:rPr>
              <a:t>Хроногигиена</a:t>
            </a:r>
            <a:r>
              <a:rPr lang="ru-RU" sz="2000" dirty="0"/>
              <a:t> — организация режимов труда и отдыха в соответствии с особенностями биологических ритмов. Важнейшей задачей </a:t>
            </a:r>
            <a:r>
              <a:rPr lang="ru-RU" sz="2000" dirty="0" err="1"/>
              <a:t>хроногигиены</a:t>
            </a:r>
            <a:r>
              <a:rPr lang="ru-RU" sz="2000" dirty="0"/>
              <a:t> является разработка правильного распорядка дня с выполнением наибольшей нагрузки в период наибольшей работоспособности организма, т.е. с учетом эффективных возможностей организма.</a:t>
            </a:r>
          </a:p>
        </p:txBody>
      </p:sp>
    </p:spTree>
    <p:extLst>
      <p:ext uri="{BB962C8B-B14F-4D97-AF65-F5344CB8AC3E}">
        <p14:creationId xmlns:p14="http://schemas.microsoft.com/office/powerpoint/2010/main" val="525540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Содержимое 2"/>
          <p:cNvSpPr>
            <a:spLocks noGrp="1"/>
          </p:cNvSpPr>
          <p:nvPr>
            <p:ph sz="half" idx="1"/>
          </p:nvPr>
        </p:nvSpPr>
        <p:spPr>
          <a:xfrm>
            <a:off x="179512" y="116632"/>
            <a:ext cx="8712968" cy="5040559"/>
          </a:xfrm>
        </p:spPr>
        <p:txBody>
          <a:bodyPr/>
          <a:lstStyle/>
          <a:p>
            <a:pPr marL="0" indent="0" algn="ctr" eaLnBrk="1" hangingPunct="1">
              <a:buNone/>
            </a:pPr>
            <a:r>
              <a:rPr lang="ru-RU" sz="2000" b="1" dirty="0">
                <a:solidFill>
                  <a:srgbClr val="FF0000"/>
                </a:solidFill>
              </a:rPr>
              <a:t>Ятрогения</a:t>
            </a:r>
          </a:p>
          <a:p>
            <a:pPr eaLnBrk="1" hangingPunct="1"/>
            <a:r>
              <a:rPr lang="ru-RU" sz="2000" dirty="0" smtClean="0"/>
              <a:t>Этот термин был предложен в 1925 году немецким психиатром </a:t>
            </a:r>
            <a:r>
              <a:rPr lang="ru-RU" sz="2000" dirty="0" err="1" smtClean="0"/>
              <a:t>Бумке</a:t>
            </a:r>
            <a:r>
              <a:rPr lang="ru-RU" sz="2000" dirty="0" smtClean="0"/>
              <a:t>. </a:t>
            </a:r>
          </a:p>
          <a:p>
            <a:pPr eaLnBrk="1" hangingPunct="1"/>
            <a:r>
              <a:rPr lang="ru-RU" sz="2000" dirty="0" smtClean="0"/>
              <a:t>Ятрогения подразумевает ухудшение состояния пациента, вызванное неосторожным словом, поведением врача или неправильным пониманием больным медицинских терминов и специальной литературы.</a:t>
            </a:r>
          </a:p>
          <a:p>
            <a:pPr eaLnBrk="1" hangingPunct="1"/>
            <a:r>
              <a:rPr lang="ru-RU" sz="2000" dirty="0" smtClean="0"/>
              <a:t>общество предъявляет к медикам повышенные требования; ведь в процессе лечения личность медика играет иногда куда большее значение, чем лечебные манипуляции и медикаменты. Одной из основных задач является поддержание чувства оптимизма, душевного спокойствия, доверия и уважения у пациента. При нарушении этой заповеди у больного и развиваются ятрогенные заболевания.</a:t>
            </a:r>
          </a:p>
          <a:p>
            <a:pPr eaLnBrk="1" hangingPunct="1"/>
            <a:endParaRPr lang="ru-RU" sz="1800" dirty="0" smtClean="0"/>
          </a:p>
        </p:txBody>
      </p:sp>
      <p:pic>
        <p:nvPicPr>
          <p:cNvPr id="34820" name="Содержимое 4" descr="dhx.jpg"/>
          <p:cNvPicPr>
            <a:picLocks noGrp="1" noChangeAspect="1"/>
          </p:cNvPicPr>
          <p:nvPr>
            <p:ph sz="half" idx="2"/>
          </p:nvPr>
        </p:nvPicPr>
        <p:blipFill>
          <a:blip r:embed="rId2" cstate="print"/>
          <a:srcRect/>
          <a:stretch>
            <a:fillRect/>
          </a:stretch>
        </p:blipFill>
        <p:spPr>
          <a:xfrm>
            <a:off x="2627784" y="3762389"/>
            <a:ext cx="3096344" cy="2940979"/>
          </a:xfrm>
        </p:spPr>
      </p:pic>
    </p:spTree>
    <p:extLst>
      <p:ext uri="{BB962C8B-B14F-4D97-AF65-F5344CB8AC3E}">
        <p14:creationId xmlns:p14="http://schemas.microsoft.com/office/powerpoint/2010/main" val="1504556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2" descr="Схема расположения меридианов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4813"/>
            <a:ext cx="590550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091960"/>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250825" y="188913"/>
            <a:ext cx="86423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429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3200"/>
              <a:t>Энергияның  тізбек айналымы өкпе меридианынан басталып 24 сағат ішінде энергия барлық 12 меридианнан өтіп шығады. Максималды белсенділік уақыты 2 сағатқа созылады - органдар қарқынды жұмыс істей бастайды, ағзаның тіршілік әрекетін қамтамасыз ету үшін өз функцияларын орындайды (1-кесте).</a:t>
            </a:r>
          </a:p>
          <a:p>
            <a:pPr algn="just"/>
            <a:r>
              <a:rPr lang="ru-RU" altLang="ru-RU" sz="3200"/>
              <a:t>Энергетикалық тұрғыдан қарағанда энергияның организмнен 24 сағатта тізбек айналымының өту жолына сипаттама жасалған. </a:t>
            </a:r>
          </a:p>
        </p:txBody>
      </p:sp>
    </p:spTree>
    <p:extLst>
      <p:ext uri="{BB962C8B-B14F-4D97-AF65-F5344CB8AC3E}">
        <p14:creationId xmlns:p14="http://schemas.microsoft.com/office/powerpoint/2010/main" val="17210003"/>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334963" y="115888"/>
            <a:ext cx="8785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600" b="1">
                <a:solidFill>
                  <a:srgbClr val="FF0000"/>
                </a:solidFill>
              </a:rPr>
              <a:t>Кесте 1 – Организмнің биологиялық сағаты, өмірлік энергияның органдардан өту уақыттары</a:t>
            </a:r>
          </a:p>
        </p:txBody>
      </p:sp>
      <p:graphicFrame>
        <p:nvGraphicFramePr>
          <p:cNvPr id="6" name="Таблица 5"/>
          <p:cNvGraphicFramePr>
            <a:graphicFrameLocks noGrp="1"/>
          </p:cNvGraphicFramePr>
          <p:nvPr/>
        </p:nvGraphicFramePr>
        <p:xfrm>
          <a:off x="179388" y="504825"/>
          <a:ext cx="8496300" cy="6170082"/>
        </p:xfrm>
        <a:graphic>
          <a:graphicData uri="http://schemas.openxmlformats.org/drawingml/2006/table">
            <a:tbl>
              <a:tblPr firstRow="1" firstCol="1" bandRow="1">
                <a:tableStyleId>{69CF1AB2-1976-4502-BF36-3FF5EA218861}</a:tableStyleId>
              </a:tblPr>
              <a:tblGrid>
                <a:gridCol w="4176147">
                  <a:extLst>
                    <a:ext uri="{9D8B030D-6E8A-4147-A177-3AD203B41FA5}">
                      <a16:colId xmlns:a16="http://schemas.microsoft.com/office/drawing/2014/main" val="20000"/>
                    </a:ext>
                  </a:extLst>
                </a:gridCol>
                <a:gridCol w="792028">
                  <a:extLst>
                    <a:ext uri="{9D8B030D-6E8A-4147-A177-3AD203B41FA5}">
                      <a16:colId xmlns:a16="http://schemas.microsoft.com/office/drawing/2014/main" val="20001"/>
                    </a:ext>
                  </a:extLst>
                </a:gridCol>
                <a:gridCol w="1728061">
                  <a:extLst>
                    <a:ext uri="{9D8B030D-6E8A-4147-A177-3AD203B41FA5}">
                      <a16:colId xmlns:a16="http://schemas.microsoft.com/office/drawing/2014/main" val="20002"/>
                    </a:ext>
                  </a:extLst>
                </a:gridCol>
                <a:gridCol w="1800064">
                  <a:extLst>
                    <a:ext uri="{9D8B030D-6E8A-4147-A177-3AD203B41FA5}">
                      <a16:colId xmlns:a16="http://schemas.microsoft.com/office/drawing/2014/main" val="20003"/>
                    </a:ext>
                  </a:extLst>
                </a:gridCol>
              </a:tblGrid>
              <a:tr h="779856">
                <a:tc>
                  <a:txBody>
                    <a:bodyPr/>
                    <a:lstStyle/>
                    <a:p>
                      <a:pPr algn="ctr">
                        <a:lnSpc>
                          <a:spcPct val="107000"/>
                        </a:lnSpc>
                        <a:spcAft>
                          <a:spcPts val="0"/>
                        </a:spcAft>
                      </a:pPr>
                      <a:r>
                        <a:rPr lang="ru-RU" sz="1600" dirty="0">
                          <a:effectLst/>
                        </a:rPr>
                        <a:t>Меридиан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ru-RU" sz="1600" dirty="0">
                          <a:effectLst/>
                        </a:rPr>
                        <a:t>Энергия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ru-RU" sz="1600">
                          <a:effectLst/>
                        </a:rPr>
                        <a:t>Максималды бел</a:t>
                      </a:r>
                      <a:r>
                        <a:rPr lang="kk-KZ" sz="1600">
                          <a:effectLst/>
                        </a:rPr>
                        <a:t>сенділік уақыты, сағат</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Минималды белсенділік уақыты, сағат</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0"/>
                  </a:ext>
                </a:extLst>
              </a:tr>
              <a:tr h="400001">
                <a:tc>
                  <a:txBody>
                    <a:bodyPr/>
                    <a:lstStyle/>
                    <a:p>
                      <a:pPr>
                        <a:lnSpc>
                          <a:spcPct val="107000"/>
                        </a:lnSpc>
                        <a:spcAft>
                          <a:spcPts val="0"/>
                        </a:spcAft>
                      </a:pPr>
                      <a:r>
                        <a:rPr lang="kk-KZ" sz="1600" dirty="0">
                          <a:effectLst/>
                        </a:rPr>
                        <a:t>Меридиан легких (P) - Өкпе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Инь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03:00-05:00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15:00-17:00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1"/>
                  </a:ext>
                </a:extLst>
              </a:tr>
              <a:tr h="400001">
                <a:tc>
                  <a:txBody>
                    <a:bodyPr/>
                    <a:lstStyle/>
                    <a:p>
                      <a:pPr>
                        <a:lnSpc>
                          <a:spcPct val="107000"/>
                        </a:lnSpc>
                        <a:spcAft>
                          <a:spcPts val="0"/>
                        </a:spcAft>
                      </a:pPr>
                      <a:r>
                        <a:rPr lang="kk-KZ" sz="1600" dirty="0">
                          <a:effectLst/>
                        </a:rPr>
                        <a:t>Меридиан толстой кишки (GI)- Тоқ ішек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Янь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05:00-07:00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17:00-19:00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2"/>
                  </a:ext>
                </a:extLst>
              </a:tr>
              <a:tr h="400001">
                <a:tc>
                  <a:txBody>
                    <a:bodyPr/>
                    <a:lstStyle/>
                    <a:p>
                      <a:pPr>
                        <a:lnSpc>
                          <a:spcPct val="107000"/>
                        </a:lnSpc>
                        <a:spcAft>
                          <a:spcPts val="0"/>
                        </a:spcAft>
                      </a:pPr>
                      <a:r>
                        <a:rPr lang="kk-KZ" sz="1600" dirty="0">
                          <a:effectLst/>
                        </a:rPr>
                        <a:t>Меридиан желудка (Е) - Асқазан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Янь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07:00-09:00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19:00-21:00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3"/>
                  </a:ext>
                </a:extLst>
              </a:tr>
              <a:tr h="779856">
                <a:tc>
                  <a:txBody>
                    <a:bodyPr/>
                    <a:lstStyle/>
                    <a:p>
                      <a:pPr>
                        <a:lnSpc>
                          <a:spcPct val="107000"/>
                        </a:lnSpc>
                        <a:spcAft>
                          <a:spcPts val="0"/>
                        </a:spcAft>
                      </a:pPr>
                      <a:r>
                        <a:rPr lang="kk-KZ" sz="1600">
                          <a:effectLst/>
                        </a:rPr>
                        <a:t>Меридиан селезенки-поджелудочной железы (RP)</a:t>
                      </a:r>
                      <a:endParaRPr lang="ru-RU" sz="1600">
                        <a:effectLst/>
                      </a:endParaRPr>
                    </a:p>
                    <a:p>
                      <a:pPr>
                        <a:lnSpc>
                          <a:spcPct val="107000"/>
                        </a:lnSpc>
                        <a:spcAft>
                          <a:spcPts val="0"/>
                        </a:spcAft>
                      </a:pPr>
                      <a:r>
                        <a:rPr lang="kk-KZ" sz="1600">
                          <a:effectLst/>
                        </a:rPr>
                        <a:t>Көкбауыр және ұйқы безі</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Инь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09:00-11:00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21:00-23:00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4"/>
                  </a:ext>
                </a:extLst>
              </a:tr>
              <a:tr h="400001">
                <a:tc>
                  <a:txBody>
                    <a:bodyPr/>
                    <a:lstStyle/>
                    <a:p>
                      <a:pPr>
                        <a:lnSpc>
                          <a:spcPct val="107000"/>
                        </a:lnSpc>
                        <a:spcAft>
                          <a:spcPts val="0"/>
                        </a:spcAft>
                      </a:pPr>
                      <a:r>
                        <a:rPr lang="kk-KZ" sz="1600" dirty="0">
                          <a:effectLst/>
                        </a:rPr>
                        <a:t>Меридиан сердца (С). - Жүрек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Инь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11:00-13:00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23:00-01:00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5"/>
                  </a:ext>
                </a:extLst>
              </a:tr>
              <a:tr h="400001">
                <a:tc>
                  <a:txBody>
                    <a:bodyPr/>
                    <a:lstStyle/>
                    <a:p>
                      <a:pPr>
                        <a:lnSpc>
                          <a:spcPct val="107000"/>
                        </a:lnSpc>
                        <a:spcAft>
                          <a:spcPts val="0"/>
                        </a:spcAft>
                      </a:pPr>
                      <a:r>
                        <a:rPr lang="kk-KZ" sz="1600" dirty="0">
                          <a:effectLst/>
                        </a:rPr>
                        <a:t>Меридиан тонкой кишки (IG)-- Аш ішек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Янь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13:00-15:00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01:00-03:00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6"/>
                  </a:ext>
                </a:extLst>
              </a:tr>
              <a:tr h="400001">
                <a:tc>
                  <a:txBody>
                    <a:bodyPr/>
                    <a:lstStyle/>
                    <a:p>
                      <a:pPr>
                        <a:lnSpc>
                          <a:spcPct val="107000"/>
                        </a:lnSpc>
                        <a:spcAft>
                          <a:spcPts val="0"/>
                        </a:spcAft>
                      </a:pPr>
                      <a:r>
                        <a:rPr lang="kk-KZ" sz="1600" dirty="0">
                          <a:effectLst/>
                        </a:rPr>
                        <a:t>Меридиан мочевого пузыря (V) - Қуық</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Янь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15:00-17:00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03:00-05:00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7"/>
                  </a:ext>
                </a:extLst>
              </a:tr>
              <a:tr h="400001">
                <a:tc>
                  <a:txBody>
                    <a:bodyPr/>
                    <a:lstStyle/>
                    <a:p>
                      <a:pPr>
                        <a:lnSpc>
                          <a:spcPct val="107000"/>
                        </a:lnSpc>
                        <a:spcAft>
                          <a:spcPts val="0"/>
                        </a:spcAft>
                      </a:pPr>
                      <a:r>
                        <a:rPr lang="kk-KZ" sz="1600" dirty="0">
                          <a:effectLst/>
                        </a:rPr>
                        <a:t>Меридиан почек (R) - Бүйрек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Инь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17:00-19:00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05:00-07:00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8"/>
                  </a:ext>
                </a:extLst>
              </a:tr>
              <a:tr h="400001">
                <a:tc>
                  <a:txBody>
                    <a:bodyPr/>
                    <a:lstStyle/>
                    <a:p>
                      <a:pPr>
                        <a:lnSpc>
                          <a:spcPct val="107000"/>
                        </a:lnSpc>
                        <a:spcAft>
                          <a:spcPts val="0"/>
                        </a:spcAft>
                      </a:pPr>
                      <a:r>
                        <a:rPr lang="kk-KZ" sz="1600" dirty="0">
                          <a:effectLst/>
                        </a:rPr>
                        <a:t>Меридиан перикарда (MC) - Перикард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Инь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19:00-21:00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07:00-09:00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09"/>
                  </a:ext>
                </a:extLst>
              </a:tr>
              <a:tr h="604542">
                <a:tc>
                  <a:txBody>
                    <a:bodyPr/>
                    <a:lstStyle/>
                    <a:p>
                      <a:pPr>
                        <a:lnSpc>
                          <a:spcPct val="107000"/>
                        </a:lnSpc>
                        <a:spcAft>
                          <a:spcPts val="0"/>
                        </a:spcAft>
                      </a:pPr>
                      <a:r>
                        <a:rPr lang="kk-KZ" sz="1600" dirty="0">
                          <a:effectLst/>
                        </a:rPr>
                        <a:t>Меридиан трех обогревателей (TR) - Үш қыздырғыш</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Янь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21:00-23:00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09:00-11:00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10"/>
                  </a:ext>
                </a:extLst>
              </a:tr>
              <a:tr h="400001">
                <a:tc>
                  <a:txBody>
                    <a:bodyPr/>
                    <a:lstStyle/>
                    <a:p>
                      <a:pPr>
                        <a:lnSpc>
                          <a:spcPct val="107000"/>
                        </a:lnSpc>
                        <a:spcAft>
                          <a:spcPts val="0"/>
                        </a:spcAft>
                      </a:pPr>
                      <a:r>
                        <a:rPr lang="kk-KZ" sz="1600" dirty="0">
                          <a:effectLst/>
                        </a:rPr>
                        <a:t>Меридиан желчного пузыря (VB) - Өт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Янь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23:00-01:00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11:00-13:00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11"/>
                  </a:ext>
                </a:extLst>
              </a:tr>
              <a:tr h="400001">
                <a:tc>
                  <a:txBody>
                    <a:bodyPr/>
                    <a:lstStyle/>
                    <a:p>
                      <a:pPr>
                        <a:lnSpc>
                          <a:spcPct val="107000"/>
                        </a:lnSpc>
                        <a:spcAft>
                          <a:spcPts val="0"/>
                        </a:spcAft>
                      </a:pPr>
                      <a:r>
                        <a:rPr lang="kk-KZ" sz="1600" dirty="0">
                          <a:effectLst/>
                        </a:rPr>
                        <a:t>Меридиан печени (F) - Бауыр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a:effectLst/>
                        </a:rPr>
                        <a:t>Инь</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01:00-03:00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7000"/>
                        </a:lnSpc>
                        <a:spcAft>
                          <a:spcPts val="0"/>
                        </a:spcAft>
                      </a:pPr>
                      <a:r>
                        <a:rPr lang="kk-KZ" sz="1600" dirty="0">
                          <a:effectLst/>
                        </a:rPr>
                        <a:t>13:00-15:00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19115016"/>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827088" y="981075"/>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3600"/>
              <a:t>Заднесрединный меридиан (VG)</a:t>
            </a:r>
          </a:p>
          <a:p>
            <a:r>
              <a:rPr lang="ru-RU" altLang="ru-RU" sz="3600"/>
              <a:t>Переднесрединный меридиан (VC)</a:t>
            </a:r>
          </a:p>
        </p:txBody>
      </p:sp>
    </p:spTree>
    <p:extLst>
      <p:ext uri="{BB962C8B-B14F-4D97-AF65-F5344CB8AC3E}">
        <p14:creationId xmlns:p14="http://schemas.microsoft.com/office/powerpoint/2010/main" val="1222311306"/>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640515" y="1096634"/>
            <a:ext cx="6147713" cy="4612424"/>
          </a:xfrm>
          <a:prstGeom prst="rect">
            <a:avLst/>
          </a:prstGeom>
        </p:spPr>
      </p:pic>
    </p:spTree>
    <p:extLst>
      <p:ext uri="{BB962C8B-B14F-4D97-AF65-F5344CB8AC3E}">
        <p14:creationId xmlns:p14="http://schemas.microsoft.com/office/powerpoint/2010/main" val="2698330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365466" cy="5632311"/>
          </a:xfrm>
          <a:prstGeom prst="rect">
            <a:avLst/>
          </a:prstGeom>
          <a:solidFill>
            <a:schemeClr val="bg1"/>
          </a:solidFill>
        </p:spPr>
        <p:txBody>
          <a:bodyPr wrap="square">
            <a:spAutoFit/>
          </a:bodyPr>
          <a:lstStyle/>
          <a:p>
            <a:pPr indent="401241" algn="just"/>
            <a:r>
              <a:rPr lang="ru-RU" b="1" dirty="0">
                <a:solidFill>
                  <a:srgbClr val="FF0000"/>
                </a:solidFill>
              </a:rPr>
              <a:t>Классификация предметов и явлений согласно теории Пяти элементов </a:t>
            </a:r>
          </a:p>
          <a:p>
            <a:pPr indent="401241" algn="just"/>
            <a:r>
              <a:rPr lang="ru-RU" dirty="0"/>
              <a:t>Согласно теории Пяти элементов, все явления окружающего мира рассматриваются по аналогии со свойствами </a:t>
            </a:r>
            <a:r>
              <a:rPr lang="ru-RU" b="1" dirty="0"/>
              <a:t>Дерева, Огня, Земли, Металла и Воды</a:t>
            </a:r>
            <a:r>
              <a:rPr lang="ru-RU" dirty="0"/>
              <a:t>. </a:t>
            </a:r>
          </a:p>
          <a:p>
            <a:pPr indent="401241" algn="just"/>
            <a:r>
              <a:rPr lang="ru-RU" b="1" dirty="0">
                <a:solidFill>
                  <a:srgbClr val="FF0000"/>
                </a:solidFill>
              </a:rPr>
              <a:t>Основные свойства Пяти элементов </a:t>
            </a:r>
            <a:r>
              <a:rPr lang="ru-RU" b="1" dirty="0"/>
              <a:t>таковы: </a:t>
            </a:r>
          </a:p>
          <a:p>
            <a:pPr indent="401241" algn="just"/>
            <a:r>
              <a:rPr lang="ru-RU" b="1" dirty="0"/>
              <a:t>Дерево</a:t>
            </a:r>
            <a:r>
              <a:rPr lang="ru-RU" dirty="0"/>
              <a:t> — это свободный рост, простор и цветение, </a:t>
            </a:r>
          </a:p>
          <a:p>
            <a:pPr indent="401241" algn="just"/>
            <a:r>
              <a:rPr lang="ru-RU" b="1" dirty="0"/>
              <a:t>Огонь</a:t>
            </a:r>
            <a:r>
              <a:rPr lang="ru-RU" dirty="0"/>
              <a:t> — жар, прогревание и поднятие вверх, </a:t>
            </a:r>
          </a:p>
          <a:p>
            <a:pPr indent="401241" algn="just"/>
            <a:r>
              <a:rPr lang="ru-RU" b="1" dirty="0"/>
              <a:t>Земля</a:t>
            </a:r>
            <a:r>
              <a:rPr lang="ru-RU" dirty="0"/>
              <a:t> дает урожай, </a:t>
            </a:r>
          </a:p>
          <a:p>
            <a:pPr indent="401241" algn="just"/>
            <a:r>
              <a:rPr lang="ru-RU" b="1" dirty="0"/>
              <a:t>Металл</a:t>
            </a:r>
            <a:r>
              <a:rPr lang="ru-RU" dirty="0"/>
              <a:t> беспощадно уничтожает, в то же время символизирует спокойствие и чистоту, </a:t>
            </a:r>
          </a:p>
          <a:p>
            <a:pPr indent="401241" algn="just"/>
            <a:r>
              <a:rPr lang="ru-RU" b="1" dirty="0"/>
              <a:t>Вода</a:t>
            </a:r>
            <a:r>
              <a:rPr lang="ru-RU" dirty="0"/>
              <a:t> — это холод, охлаждение и стекание вниз.</a:t>
            </a:r>
          </a:p>
          <a:p>
            <a:pPr indent="401241" algn="just"/>
            <a:r>
              <a:rPr lang="ru-RU" dirty="0"/>
              <a:t>В таблице 1 представлены некоторые категории предметов и явлений в их связи с Пятью элементами. Следует добавить, что перечень соотнесенности предметов и явлений с Пятью элементами можно было бы продолжать долго. Он распространяется, в частности, на элементы жилища, домашнюю утварь, музыкальные ноты и даже на богов и правителей древности. Одним словом, это действительно универсальная система классификации, связавшая воедино все, что окружает человека в его жизни.</a:t>
            </a:r>
          </a:p>
        </p:txBody>
      </p:sp>
    </p:spTree>
    <p:extLst>
      <p:ext uri="{BB962C8B-B14F-4D97-AF65-F5344CB8AC3E}">
        <p14:creationId xmlns:p14="http://schemas.microsoft.com/office/powerpoint/2010/main" val="263460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E6D8142-FC5E-4E21-BD25-72DF7AB05A1F}"/>
              </a:ext>
            </a:extLst>
          </p:cNvPr>
          <p:cNvGraphicFramePr>
            <a:graphicFrameLocks noGrp="1"/>
          </p:cNvGraphicFramePr>
          <p:nvPr>
            <p:ph idx="1"/>
          </p:nvPr>
        </p:nvGraphicFramePr>
        <p:xfrm>
          <a:off x="468313" y="1700213"/>
          <a:ext cx="8353425" cy="3048000"/>
        </p:xfrm>
        <a:graphic>
          <a:graphicData uri="http://schemas.openxmlformats.org/drawingml/2006/table">
            <a:tbl>
              <a:tblPr firstRow="1" firstCol="1" bandRow="1">
                <a:tableStyleId>{5C22544A-7EE6-4342-B048-85BDC9FD1C3A}</a:tableStyleId>
              </a:tblPr>
              <a:tblGrid>
                <a:gridCol w="3096592">
                  <a:extLst>
                    <a:ext uri="{9D8B030D-6E8A-4147-A177-3AD203B41FA5}">
                      <a16:colId xmlns:a16="http://schemas.microsoft.com/office/drawing/2014/main" val="20000"/>
                    </a:ext>
                  </a:extLst>
                </a:gridCol>
                <a:gridCol w="5256833">
                  <a:extLst>
                    <a:ext uri="{9D8B030D-6E8A-4147-A177-3AD203B41FA5}">
                      <a16:colId xmlns:a16="http://schemas.microsoft.com/office/drawing/2014/main" val="20001"/>
                    </a:ext>
                  </a:extLst>
                </a:gridCol>
              </a:tblGrid>
              <a:tr h="936526">
                <a:tc>
                  <a:txBody>
                    <a:bodyPr/>
                    <a:lstStyle/>
                    <a:p>
                      <a:pPr>
                        <a:lnSpc>
                          <a:spcPct val="100000"/>
                        </a:lnSpc>
                        <a:spcAft>
                          <a:spcPts val="0"/>
                        </a:spcAft>
                      </a:pPr>
                      <a:r>
                        <a:rPr lang="kk-KZ" sz="4000" dirty="0">
                          <a:effectLst/>
                        </a:rPr>
                        <a:t>Класс түріне жатуына тәуелді</a:t>
                      </a:r>
                      <a:endParaRPr lang="ru-RU" sz="4000" dirty="0">
                        <a:effectLst/>
                        <a:latin typeface="Calibri"/>
                        <a:ea typeface="Calibri"/>
                        <a:cs typeface="Times New Roman"/>
                      </a:endParaRPr>
                    </a:p>
                  </a:txBody>
                  <a:tcPr marL="68584" marR="68584" marT="0" marB="0"/>
                </a:tc>
                <a:tc>
                  <a:txBody>
                    <a:bodyPr/>
                    <a:lstStyle/>
                    <a:p>
                      <a:pPr>
                        <a:lnSpc>
                          <a:spcPct val="100000"/>
                        </a:lnSpc>
                        <a:spcAft>
                          <a:spcPts val="0"/>
                        </a:spcAft>
                      </a:pPr>
                      <a:r>
                        <a:rPr lang="kk-KZ" sz="4000" dirty="0">
                          <a:effectLst/>
                        </a:rPr>
                        <a:t>тірі және өлі табиғат, өсімдіктер, жануарлар, адамдар т.б. түрлеріне жіктеледі</a:t>
                      </a:r>
                      <a:endParaRPr lang="ru-RU" sz="4000" dirty="0">
                        <a:effectLst/>
                        <a:latin typeface="Calibri"/>
                        <a:ea typeface="Calibri"/>
                        <a:cs typeface="Times New Roman"/>
                      </a:endParaRPr>
                    </a:p>
                  </a:txBody>
                  <a:tcPr marL="68584" marR="68584" marT="0" marB="0"/>
                </a:tc>
                <a:extLst>
                  <a:ext uri="{0D108BD9-81ED-4DB2-BD59-A6C34878D82A}">
                    <a16:rowId xmlns:a16="http://schemas.microsoft.com/office/drawing/2014/main" val="10000"/>
                  </a:ext>
                </a:extLst>
              </a:tr>
            </a:tbl>
          </a:graphicData>
        </a:graphic>
      </p:graphicFrame>
      <p:sp>
        <p:nvSpPr>
          <p:cNvPr id="13322" name="Номер слайда 3">
            <a:extLst>
              <a:ext uri="{FF2B5EF4-FFF2-40B4-BE49-F238E27FC236}">
                <a16:creationId xmlns:a16="http://schemas.microsoft.com/office/drawing/2014/main" id="{1AB652CE-8D68-42CD-B384-F3002618B0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8AD4C0-2D28-4126-A406-B2286C3CCBB9}" type="slidenum">
              <a:rPr lang="ru-RU" altLang="ru-RU" sz="1200" smtClean="0">
                <a:solidFill>
                  <a:srgbClr val="898989"/>
                </a:solidFill>
                <a:latin typeface="Arial" panose="020B0604020202020204" pitchFamily="34" charset="0"/>
              </a:rPr>
              <a:pPr>
                <a:spcBef>
                  <a:spcPct val="0"/>
                </a:spcBef>
                <a:buFontTx/>
                <a:buNone/>
              </a:pPr>
              <a:t>6</a:t>
            </a:fld>
            <a:endParaRPr lang="ru-RU" altLang="ru-RU" sz="1200">
              <a:solidFill>
                <a:srgbClr val="898989"/>
              </a:solidFill>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5632311"/>
          </a:xfrm>
          <a:prstGeom prst="rect">
            <a:avLst/>
          </a:prstGeom>
          <a:solidFill>
            <a:schemeClr val="bg1"/>
          </a:solidFill>
        </p:spPr>
        <p:txBody>
          <a:bodyPr wrap="square">
            <a:spAutoFit/>
          </a:bodyPr>
          <a:lstStyle/>
          <a:p>
            <a:pPr indent="401241" algn="just"/>
            <a:r>
              <a:rPr lang="ru-RU" b="1" dirty="0">
                <a:solidFill>
                  <a:srgbClr val="FF0000"/>
                </a:solidFill>
              </a:rPr>
              <a:t>По кругу созидания  каждый Первоэлемент порождает</a:t>
            </a:r>
            <a:r>
              <a:rPr lang="ru-RU" dirty="0"/>
              <a:t> следующий за ним и стимулирует его развитие (Ян — функция ):</a:t>
            </a:r>
          </a:p>
          <a:p>
            <a:pPr indent="401241" algn="just"/>
            <a:r>
              <a:rPr lang="ru-RU" dirty="0"/>
              <a:t>1.	Огонь. когда он перестает гореть, становится золой — Землей, то есть сердце оказывает влияние на селезенку.</a:t>
            </a:r>
          </a:p>
          <a:p>
            <a:pPr indent="401241" algn="just"/>
            <a:r>
              <a:rPr lang="ru-RU" dirty="0"/>
              <a:t>2.	Земля рождает Металл,  поэтому селезенка поддерживает  легкие.</a:t>
            </a:r>
          </a:p>
          <a:p>
            <a:pPr indent="401241" algn="just"/>
            <a:r>
              <a:rPr lang="ru-RU" dirty="0"/>
              <a:t>3.	Металл рождает Вода (при расплавлении становится как вода), значит, легкие воздействуют на почки.</a:t>
            </a:r>
          </a:p>
          <a:p>
            <a:pPr indent="401241" algn="just"/>
            <a:r>
              <a:rPr lang="ru-RU" dirty="0"/>
              <a:t>4.	Вода является питанием для   Дерева, таким образом, почки стимулируют печень.</a:t>
            </a:r>
          </a:p>
          <a:p>
            <a:pPr indent="401241" algn="just"/>
            <a:r>
              <a:rPr lang="ru-RU" dirty="0"/>
              <a:t>5.	Дерево поддерживает Огонь , поэтому печень активно действует на  сердце.</a:t>
            </a:r>
          </a:p>
          <a:p>
            <a:pPr indent="401241" algn="just"/>
            <a:endParaRPr lang="kk-KZ" dirty="0"/>
          </a:p>
          <a:p>
            <a:pPr indent="401241" algn="just"/>
            <a:r>
              <a:rPr lang="ru-RU" b="1" dirty="0">
                <a:solidFill>
                  <a:srgbClr val="FF0000"/>
                </a:solidFill>
              </a:rPr>
              <a:t>Разрушительные связи передаются против часовой стрелки </a:t>
            </a:r>
            <a:r>
              <a:rPr lang="ru-RU" dirty="0"/>
              <a:t>по  «звезде», которая символизирует круг торможения  или угнетения  (Инь — функция ):</a:t>
            </a:r>
          </a:p>
          <a:p>
            <a:pPr indent="401241" algn="just"/>
            <a:r>
              <a:rPr lang="ru-RU" dirty="0"/>
              <a:t>1.	Огонь расплавляет Металл — сердце подавляет  легкие.</a:t>
            </a:r>
          </a:p>
          <a:p>
            <a:pPr indent="401241" algn="just"/>
            <a:r>
              <a:rPr lang="ru-RU" dirty="0"/>
              <a:t>2.	Металл рубит  Дерево — легкие угрожают печени.</a:t>
            </a:r>
          </a:p>
          <a:p>
            <a:pPr indent="401241" algn="just"/>
            <a:r>
              <a:rPr lang="ru-RU" dirty="0"/>
              <a:t>3.	Корни Дерева истощают  Земли — печень разрушает селезенку.</a:t>
            </a:r>
          </a:p>
          <a:p>
            <a:pPr indent="401241" algn="just"/>
            <a:r>
              <a:rPr lang="ru-RU" dirty="0"/>
              <a:t>4.	Земля о впитывает Воду и почки подавляются селезенкой</a:t>
            </a:r>
          </a:p>
          <a:p>
            <a:pPr indent="401241" algn="just"/>
            <a:r>
              <a:rPr lang="ru-RU" dirty="0"/>
              <a:t>5.	Вода гасит Огонь — на сердце угнетающе  воздействуют почки</a:t>
            </a:r>
            <a:r>
              <a:rPr lang="ru-RU" dirty="0" smtClean="0"/>
              <a:t>.</a:t>
            </a:r>
            <a:endParaRPr lang="ru-RU" dirty="0"/>
          </a:p>
        </p:txBody>
      </p:sp>
    </p:spTree>
    <p:extLst>
      <p:ext uri="{BB962C8B-B14F-4D97-AF65-F5344CB8AC3E}">
        <p14:creationId xmlns:p14="http://schemas.microsoft.com/office/powerpoint/2010/main" val="2107702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5940088"/>
          </a:xfrm>
          <a:prstGeom prst="rect">
            <a:avLst/>
          </a:prstGeom>
          <a:solidFill>
            <a:schemeClr val="bg1"/>
          </a:solidFill>
        </p:spPr>
        <p:txBody>
          <a:bodyPr wrap="square">
            <a:spAutoFit/>
          </a:bodyPr>
          <a:lstStyle/>
          <a:p>
            <a:pPr indent="401241" algn="just"/>
            <a:r>
              <a:rPr lang="ru-RU" sz="2000" b="1" dirty="0">
                <a:solidFill>
                  <a:srgbClr val="FF0000"/>
                </a:solidFill>
              </a:rPr>
              <a:t>По часовой стрелке </a:t>
            </a:r>
            <a:r>
              <a:rPr lang="ru-RU" sz="2000" dirty="0"/>
              <a:t>по кругу У-</a:t>
            </a:r>
            <a:r>
              <a:rPr lang="ru-RU" sz="2000" dirty="0" err="1"/>
              <a:t>Син</a:t>
            </a:r>
            <a:r>
              <a:rPr lang="ru-RU" sz="2000" dirty="0"/>
              <a:t> движется </a:t>
            </a:r>
            <a:r>
              <a:rPr lang="ru-RU" sz="2000" b="1" dirty="0">
                <a:solidFill>
                  <a:srgbClr val="FF0000"/>
                </a:solidFill>
              </a:rPr>
              <a:t>созидающая энергия</a:t>
            </a:r>
            <a:r>
              <a:rPr lang="ru-RU" sz="2000" dirty="0"/>
              <a:t>.</a:t>
            </a:r>
          </a:p>
          <a:p>
            <a:pPr indent="401241" algn="just"/>
            <a:r>
              <a:rPr lang="ru-RU" sz="2000" dirty="0"/>
              <a:t>Это правило в китайской медицине называется </a:t>
            </a:r>
            <a:r>
              <a:rPr lang="ru-RU" sz="2000" b="1" dirty="0"/>
              <a:t>“ Мать — Сын”.</a:t>
            </a:r>
          </a:p>
          <a:p>
            <a:pPr indent="401241" algn="just"/>
            <a:r>
              <a:rPr lang="ru-RU" sz="2000" dirty="0"/>
              <a:t>В соответствии с этим правилом каждый первоэлемент созидает, поддерживает следующий за ним по кругу: </a:t>
            </a:r>
          </a:p>
          <a:p>
            <a:pPr indent="401241" algn="just"/>
            <a:r>
              <a:rPr lang="ru-RU" sz="2000" dirty="0"/>
              <a:t>Дерево питает, поддерживает  Огонь.</a:t>
            </a:r>
          </a:p>
          <a:p>
            <a:pPr indent="401241" algn="just"/>
            <a:r>
              <a:rPr lang="ru-RU" sz="2000" dirty="0"/>
              <a:t>Огонь превращается в пепел и рождает Землю, </a:t>
            </a:r>
          </a:p>
          <a:p>
            <a:pPr indent="401241" algn="just"/>
            <a:r>
              <a:rPr lang="ru-RU" sz="2000" dirty="0"/>
              <a:t>Земля производит  Металл и так далее.</a:t>
            </a:r>
          </a:p>
          <a:p>
            <a:pPr indent="401241" algn="just"/>
            <a:endParaRPr lang="ru-RU" sz="2000" dirty="0"/>
          </a:p>
          <a:p>
            <a:pPr indent="401241" algn="just"/>
            <a:r>
              <a:rPr lang="ru-RU" sz="2000" dirty="0"/>
              <a:t>Металл, производящий Воду, называется “ мать Воды”, а Вода — “сын Металла”.</a:t>
            </a:r>
          </a:p>
          <a:p>
            <a:pPr indent="401241" algn="just"/>
            <a:r>
              <a:rPr lang="ru-RU" sz="2000" dirty="0"/>
              <a:t>Созидание- это и поддержка,  и питание, и  помощь.</a:t>
            </a:r>
          </a:p>
          <a:p>
            <a:pPr indent="401241" algn="just"/>
            <a:endParaRPr lang="ru-RU" sz="2000" dirty="0"/>
          </a:p>
          <a:p>
            <a:pPr indent="401241" algn="just"/>
            <a:r>
              <a:rPr lang="ru-RU" sz="2000" b="1" dirty="0"/>
              <a:t>По часовой стрелке круга диаграммы </a:t>
            </a:r>
            <a:r>
              <a:rPr lang="ru-RU" sz="2000" dirty="0"/>
              <a:t>происходит  внешнее стимулирование,  энергичное  и подвижное влияние, то  есть действует начало Ян.</a:t>
            </a:r>
          </a:p>
          <a:p>
            <a:pPr indent="401241" algn="just"/>
            <a:r>
              <a:rPr lang="ru-RU" sz="2000" b="1" dirty="0"/>
              <a:t>Против движения часовой стрелки </a:t>
            </a:r>
            <a:r>
              <a:rPr lang="ru-RU" sz="2000" dirty="0"/>
              <a:t>производится  угнетающее, сдерживающее влияние.</a:t>
            </a:r>
          </a:p>
          <a:p>
            <a:pPr indent="401241" algn="just"/>
            <a:r>
              <a:rPr lang="ru-RU" sz="2000" dirty="0"/>
              <a:t>Оно соответствует началу Инь.</a:t>
            </a:r>
          </a:p>
        </p:txBody>
      </p:sp>
    </p:spTree>
    <p:extLst>
      <p:ext uri="{BB962C8B-B14F-4D97-AF65-F5344CB8AC3E}">
        <p14:creationId xmlns:p14="http://schemas.microsoft.com/office/powerpoint/2010/main" val="42636414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836712"/>
            <a:ext cx="8496944" cy="4310558"/>
          </a:xfrm>
          <a:prstGeom prst="rect">
            <a:avLst/>
          </a:prstGeom>
          <a:solidFill>
            <a:schemeClr val="bg1"/>
          </a:solidFill>
        </p:spPr>
      </p:pic>
    </p:spTree>
    <p:extLst>
      <p:ext uri="{BB962C8B-B14F-4D97-AF65-F5344CB8AC3E}">
        <p14:creationId xmlns:p14="http://schemas.microsoft.com/office/powerpoint/2010/main" val="24795521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title"/>
          </p:nvPr>
        </p:nvSpPr>
        <p:spPr>
          <a:xfrm>
            <a:off x="517585" y="1085850"/>
            <a:ext cx="7815532" cy="914400"/>
          </a:xfrm>
          <a:prstGeom prst="rect">
            <a:avLst/>
          </a:prstGeom>
          <a:noFill/>
          <a:ln>
            <a:noFill/>
          </a:ln>
        </p:spPr>
        <p:txBody>
          <a:bodyPr spcFirstLastPara="1" vert="horz" wrap="square" lIns="69056" tIns="34519" rIns="69056" bIns="34519" numCol="1" anchor="ctr" anchorCtr="0" compatLnSpc="1">
            <a:prstTxWarp prst="textNoShape">
              <a:avLst/>
            </a:prstTxWarp>
            <a:noAutofit/>
          </a:bodyPr>
          <a:lstStyle/>
          <a:p>
            <a:pPr>
              <a:buClr>
                <a:schemeClr val="lt2"/>
              </a:buClr>
              <a:buSzPts val="3400"/>
            </a:pPr>
            <a:r>
              <a:rPr lang="en-US" sz="2550" b="1" i="1" dirty="0" err="1"/>
              <a:t>Инь</a:t>
            </a:r>
            <a:r>
              <a:rPr lang="en-US" sz="2550" dirty="0"/>
              <a:t> </a:t>
            </a:r>
            <a:r>
              <a:rPr lang="kk-KZ" sz="2550" dirty="0"/>
              <a:t>және</a:t>
            </a:r>
            <a:r>
              <a:rPr lang="en-US" sz="2550" dirty="0"/>
              <a:t> </a:t>
            </a:r>
            <a:r>
              <a:rPr lang="en-US" sz="2550" b="1" i="1" dirty="0" err="1"/>
              <a:t>Ян</a:t>
            </a:r>
            <a:r>
              <a:rPr lang="kk-KZ" sz="2550" b="1" i="1" dirty="0"/>
              <a:t> (күрес) қарсыласу жағдайында  болады – бірақ:</a:t>
            </a:r>
            <a:endParaRPr dirty="0">
              <a:solidFill>
                <a:schemeClr val="tx1"/>
              </a:solidFill>
            </a:endParaRPr>
          </a:p>
        </p:txBody>
      </p:sp>
      <p:pic>
        <p:nvPicPr>
          <p:cNvPr id="299" name="Google Shape;299;p30" descr="схема2"/>
          <p:cNvPicPr preferRelativeResize="0">
            <a:picLocks noGrp="1"/>
          </p:cNvPicPr>
          <p:nvPr>
            <p:ph type="clipArt" idx="2"/>
          </p:nvPr>
        </p:nvPicPr>
        <p:blipFill rotWithShape="1">
          <a:blip r:embed="rId3">
            <a:alphaModFix/>
          </a:blip>
          <a:srcRect/>
          <a:stretch/>
        </p:blipFill>
        <p:spPr>
          <a:xfrm>
            <a:off x="517584" y="2092984"/>
            <a:ext cx="2853187" cy="3483994"/>
          </a:xfrm>
          <a:prstGeom prst="rect">
            <a:avLst/>
          </a:prstGeom>
          <a:noFill/>
          <a:ln>
            <a:noFill/>
          </a:ln>
        </p:spPr>
      </p:pic>
      <p:sp>
        <p:nvSpPr>
          <p:cNvPr id="297" name="Google Shape;297;p30"/>
          <p:cNvSpPr txBox="1">
            <a:spLocks noGrp="1"/>
          </p:cNvSpPr>
          <p:nvPr>
            <p:ph type="body" idx="1"/>
          </p:nvPr>
        </p:nvSpPr>
        <p:spPr>
          <a:xfrm>
            <a:off x="4104084" y="2000250"/>
            <a:ext cx="4785436" cy="37719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marL="257175" indent="-257175">
              <a:lnSpc>
                <a:spcPct val="90000"/>
              </a:lnSpc>
              <a:spcBef>
                <a:spcPts val="0"/>
              </a:spcBef>
              <a:buSzPts val="2100"/>
            </a:pPr>
            <a:r>
              <a:rPr lang="ru-RU" sz="2400" b="1" dirty="0" err="1"/>
              <a:t>Бұл</a:t>
            </a:r>
            <a:r>
              <a:rPr lang="ru-RU" sz="2400" b="1" dirty="0"/>
              <a:t> </a:t>
            </a:r>
            <a:r>
              <a:rPr lang="ru-RU" sz="2400" b="1" dirty="0" err="1"/>
              <a:t>біртұтас</a:t>
            </a:r>
            <a:r>
              <a:rPr lang="ru-RU" sz="2400" b="1" dirty="0"/>
              <a:t>.</a:t>
            </a:r>
          </a:p>
          <a:p>
            <a:pPr marL="257175" indent="-257175">
              <a:lnSpc>
                <a:spcPct val="90000"/>
              </a:lnSpc>
              <a:spcBef>
                <a:spcPts val="0"/>
              </a:spcBef>
              <a:buSzPts val="2100"/>
            </a:pPr>
            <a:r>
              <a:rPr lang="ru-RU" sz="2400" b="1" dirty="0" err="1"/>
              <a:t>Керісінше</a:t>
            </a:r>
            <a:r>
              <a:rPr lang="ru-RU" sz="2400" b="1" dirty="0"/>
              <a:t> </a:t>
            </a:r>
            <a:r>
              <a:rPr lang="ru-RU" sz="2400" b="1" dirty="0" err="1"/>
              <a:t>тұрақты</a:t>
            </a:r>
            <a:r>
              <a:rPr lang="ru-RU" sz="2400" b="1" dirty="0"/>
              <a:t> </a:t>
            </a:r>
            <a:r>
              <a:rPr lang="ru-RU" sz="2400" b="1" dirty="0" err="1"/>
              <a:t>емес</a:t>
            </a:r>
            <a:r>
              <a:rPr lang="ru-RU" sz="2400" b="1" dirty="0"/>
              <a:t>, </a:t>
            </a:r>
            <a:r>
              <a:rPr lang="ru-RU" sz="2400" b="1" dirty="0" err="1"/>
              <a:t>ол</a:t>
            </a:r>
            <a:r>
              <a:rPr lang="ru-RU" sz="2400" b="1" dirty="0"/>
              <a:t> </a:t>
            </a:r>
            <a:r>
              <a:rPr lang="ru-RU" sz="2400" b="1" dirty="0" err="1"/>
              <a:t>үнемі</a:t>
            </a:r>
            <a:r>
              <a:rPr lang="ru-RU" sz="2400" b="1" dirty="0"/>
              <a:t> </a:t>
            </a:r>
            <a:r>
              <a:rPr lang="ru-RU" sz="2400" b="1" dirty="0" err="1"/>
              <a:t>дамып</a:t>
            </a:r>
            <a:r>
              <a:rPr lang="ru-RU" sz="2400" b="1" dirty="0"/>
              <a:t> </a:t>
            </a:r>
            <a:r>
              <a:rPr lang="ru-RU" sz="2400" b="1" dirty="0" err="1"/>
              <a:t>келеді</a:t>
            </a:r>
            <a:r>
              <a:rPr lang="ru-RU" sz="2400" b="1" dirty="0"/>
              <a:t>.</a:t>
            </a:r>
          </a:p>
          <a:p>
            <a:pPr marL="257175" indent="-257175">
              <a:lnSpc>
                <a:spcPct val="90000"/>
              </a:lnSpc>
              <a:spcBef>
                <a:spcPts val="0"/>
              </a:spcBef>
              <a:buSzPts val="2100"/>
            </a:pPr>
            <a:r>
              <a:rPr lang="ru-RU" sz="2400" b="1" dirty="0" err="1"/>
              <a:t>Бір-біріне</a:t>
            </a:r>
            <a:r>
              <a:rPr lang="ru-RU" sz="2400" b="1" dirty="0"/>
              <a:t> </a:t>
            </a:r>
            <a:r>
              <a:rPr lang="ru-RU" sz="2400" b="1" dirty="0" err="1"/>
              <a:t>өзара</a:t>
            </a:r>
            <a:r>
              <a:rPr lang="ru-RU" sz="2400" b="1" dirty="0"/>
              <a:t> </a:t>
            </a:r>
            <a:r>
              <a:rPr lang="ru-RU" sz="2400" b="1" dirty="0" err="1"/>
              <a:t>ауыса</a:t>
            </a:r>
            <a:r>
              <a:rPr lang="ru-RU" sz="2400" b="1" dirty="0"/>
              <a:t> </a:t>
            </a:r>
            <a:r>
              <a:rPr lang="ru-RU" sz="2400" b="1" dirty="0" err="1"/>
              <a:t>алады</a:t>
            </a:r>
            <a:r>
              <a:rPr lang="ru-RU" sz="2400" b="1" dirty="0"/>
              <a:t>.</a:t>
            </a:r>
          </a:p>
          <a:p>
            <a:pPr marL="257175" indent="-257175">
              <a:lnSpc>
                <a:spcPct val="90000"/>
              </a:lnSpc>
              <a:spcBef>
                <a:spcPts val="0"/>
              </a:spcBef>
              <a:buSzPts val="2100"/>
            </a:pPr>
            <a:r>
              <a:rPr lang="ru-RU" sz="2400" b="1" dirty="0" err="1"/>
              <a:t>Біреуінде</a:t>
            </a:r>
            <a:r>
              <a:rPr lang="ru-RU" sz="2400" b="1" dirty="0"/>
              <a:t> </a:t>
            </a:r>
            <a:r>
              <a:rPr lang="ru-RU" sz="2400" b="1" dirty="0" err="1"/>
              <a:t>әрқашан</a:t>
            </a:r>
            <a:r>
              <a:rPr lang="ru-RU" sz="2400" b="1" dirty="0"/>
              <a:t> </a:t>
            </a:r>
            <a:r>
              <a:rPr lang="ru-RU" sz="2400" b="1" dirty="0" err="1"/>
              <a:t>екіншісінің</a:t>
            </a:r>
            <a:r>
              <a:rPr lang="ru-RU" sz="2400" b="1" dirty="0"/>
              <a:t> </a:t>
            </a:r>
            <a:r>
              <a:rPr lang="ru-RU" sz="2400" b="1" dirty="0" err="1"/>
              <a:t>көрінісі</a:t>
            </a:r>
            <a:r>
              <a:rPr lang="ru-RU" sz="2400" b="1" dirty="0"/>
              <a:t> </a:t>
            </a:r>
            <a:r>
              <a:rPr lang="ru-RU" sz="2400" b="1" dirty="0" err="1"/>
              <a:t>болады</a:t>
            </a:r>
            <a:r>
              <a:rPr lang="ru-RU" sz="2400" b="1" dirty="0"/>
              <a:t>.</a:t>
            </a:r>
          </a:p>
          <a:p>
            <a:pPr marL="257175" indent="-257175">
              <a:lnSpc>
                <a:spcPct val="90000"/>
              </a:lnSpc>
              <a:spcBef>
                <a:spcPts val="0"/>
              </a:spcBef>
              <a:buSzPts val="2100"/>
            </a:pPr>
            <a:r>
              <a:rPr lang="ru-RU" sz="2400" b="1" dirty="0" err="1"/>
              <a:t>Біреуінің</a:t>
            </a:r>
            <a:r>
              <a:rPr lang="ru-RU" sz="2400" b="1" dirty="0"/>
              <a:t> </a:t>
            </a:r>
            <a:r>
              <a:rPr lang="ru-RU" sz="2400" b="1" dirty="0" err="1"/>
              <a:t>гүлденуі</a:t>
            </a:r>
            <a:r>
              <a:rPr lang="ru-RU" sz="2400" b="1" dirty="0"/>
              <a:t> </a:t>
            </a:r>
            <a:r>
              <a:rPr lang="ru-RU" sz="2400" b="1" dirty="0" err="1"/>
              <a:t>екіншісінің</a:t>
            </a:r>
            <a:r>
              <a:rPr lang="ru-RU" sz="2400" b="1" dirty="0"/>
              <a:t> </a:t>
            </a:r>
            <a:r>
              <a:rPr lang="ru-RU" sz="2400" b="1" dirty="0" err="1"/>
              <a:t>пайда</a:t>
            </a:r>
            <a:r>
              <a:rPr lang="ru-RU" sz="2400" b="1" dirty="0"/>
              <a:t> </a:t>
            </a:r>
            <a:r>
              <a:rPr lang="ru-RU" sz="2400" b="1" dirty="0" err="1"/>
              <a:t>болуына</a:t>
            </a:r>
            <a:r>
              <a:rPr lang="ru-RU" sz="2400" b="1" dirty="0"/>
              <a:t> </a:t>
            </a:r>
            <a:r>
              <a:rPr lang="ru-RU" sz="2400" b="1" dirty="0" err="1"/>
              <a:t>әкеледі</a:t>
            </a:r>
            <a:r>
              <a:rPr lang="ru-RU" sz="2400" b="1" dirty="0"/>
              <a:t>.</a:t>
            </a:r>
            <a:endParaRPr lang="ru-RU" sz="2400" dirty="0"/>
          </a:p>
        </p:txBody>
      </p:sp>
      <p:sp>
        <p:nvSpPr>
          <p:cNvPr id="298" name="Google Shape;298;p30"/>
          <p:cNvSpPr txBox="1"/>
          <p:nvPr/>
        </p:nvSpPr>
        <p:spPr>
          <a:xfrm>
            <a:off x="4104084" y="2864644"/>
            <a:ext cx="6858000" cy="0"/>
          </a:xfrm>
          <a:prstGeom prst="rect">
            <a:avLst/>
          </a:prstGeom>
          <a:noFill/>
          <a:ln>
            <a:noFill/>
          </a:ln>
        </p:spPr>
        <p:txBody>
          <a:bodyPr spcFirstLastPara="1" wrap="square" lIns="68569" tIns="34275" rIns="68569" bIns="34275" anchor="t" anchorCtr="0">
            <a:noAutofit/>
          </a:bodyPr>
          <a:lstStyle/>
          <a:p>
            <a:pPr>
              <a:buClr>
                <a:srgbClr val="000000"/>
              </a:buClr>
            </a:pPr>
            <a:endParaRPr kern="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420987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kk-KZ" b="1" dirty="0">
                <a:effectLst>
                  <a:outerShdw blurRad="38100" dist="38100" dir="2700000" algn="tl">
                    <a:srgbClr val="000000">
                      <a:alpha val="43137"/>
                    </a:srgbClr>
                  </a:outerShdw>
                </a:effectLst>
              </a:rPr>
              <a:t>Ақпарат көздері</a:t>
            </a:r>
            <a:endParaRPr lang="ru-RU" b="1" dirty="0">
              <a:effectLst>
                <a:outerShdw blurRad="38100" dist="38100" dir="2700000" algn="tl">
                  <a:srgbClr val="000000">
                    <a:alpha val="43137"/>
                  </a:srgbClr>
                </a:outerShdw>
              </a:effectLst>
            </a:endParaRPr>
          </a:p>
        </p:txBody>
      </p:sp>
      <p:sp>
        <p:nvSpPr>
          <p:cNvPr id="3" name="Текст 2"/>
          <p:cNvSpPr>
            <a:spLocks noGrp="1"/>
          </p:cNvSpPr>
          <p:nvPr>
            <p:ph type="body" sz="half" idx="1"/>
          </p:nvPr>
        </p:nvSpPr>
        <p:spPr>
          <a:xfrm>
            <a:off x="457200" y="1600200"/>
            <a:ext cx="8219256" cy="5141168"/>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a:buNone/>
            </a:pPr>
            <a:r>
              <a:rPr lang="ru-RU" sz="2400" dirty="0">
                <a:hlinkClick r:id="rId2"/>
              </a:rPr>
              <a:t>http://</a:t>
            </a:r>
            <a:r>
              <a:rPr lang="ru-RU" sz="2400" dirty="0" smtClean="0">
                <a:hlinkClick r:id="rId2"/>
              </a:rPr>
              <a:t>light-science.ru/fizika/chto-takoe-vremya.html</a:t>
            </a:r>
            <a:endParaRPr lang="ru-RU" sz="2400" dirty="0" smtClean="0"/>
          </a:p>
          <a:p>
            <a:pPr marL="0" indent="0" algn="just">
              <a:buNone/>
            </a:pPr>
            <a:r>
              <a:rPr lang="ru-RU" sz="2400" dirty="0" smtClean="0">
                <a:hlinkClick r:id="rId3"/>
              </a:rPr>
              <a:t>https</a:t>
            </a:r>
            <a:r>
              <a:rPr lang="ru-RU" sz="2400" dirty="0">
                <a:hlinkClick r:id="rId3"/>
              </a:rPr>
              <a:t>://ru.wikipedia.org/wiki/%</a:t>
            </a:r>
            <a:r>
              <a:rPr lang="ru-RU" sz="2400" dirty="0" smtClean="0">
                <a:hlinkClick r:id="rId3"/>
              </a:rPr>
              <a:t>D0%92%D1%80%D0%B5%D0%BC%D1%8F</a:t>
            </a:r>
            <a:endParaRPr lang="ru-RU" sz="2400" dirty="0" smtClean="0"/>
          </a:p>
          <a:p>
            <a:pPr marL="0" indent="0" algn="just">
              <a:buNone/>
            </a:pPr>
            <a:r>
              <a:rPr lang="ru-RU" sz="2400" dirty="0" smtClean="0">
                <a:hlinkClick r:id="rId4"/>
              </a:rPr>
              <a:t>https</a:t>
            </a:r>
            <a:r>
              <a:rPr lang="ru-RU" sz="2400" dirty="0">
                <a:hlinkClick r:id="rId4"/>
              </a:rPr>
              <a:t>://</a:t>
            </a:r>
            <a:r>
              <a:rPr lang="ru-RU" sz="2400" dirty="0" smtClean="0">
                <a:hlinkClick r:id="rId4"/>
              </a:rPr>
              <a:t>spacegid.com/chto-takoe-vremya.html</a:t>
            </a:r>
            <a:endParaRPr lang="ru-RU" sz="2400" dirty="0" smtClean="0"/>
          </a:p>
          <a:p>
            <a:pPr marL="0" indent="0" algn="just">
              <a:buNone/>
            </a:pPr>
            <a:r>
              <a:rPr lang="ru-RU" sz="2400" dirty="0" smtClean="0">
                <a:hlinkClick r:id="rId5"/>
              </a:rPr>
              <a:t>https</a:t>
            </a:r>
            <a:r>
              <a:rPr lang="ru-RU" sz="2400" dirty="0">
                <a:hlinkClick r:id="rId5"/>
              </a:rPr>
              <a:t>://</a:t>
            </a:r>
            <a:r>
              <a:rPr lang="ru-RU" sz="2400" dirty="0" smtClean="0">
                <a:hlinkClick r:id="rId5"/>
              </a:rPr>
              <a:t>shtorm777.ru/chto-takoe-vremya.html</a:t>
            </a:r>
            <a:endParaRPr lang="ru-RU" sz="2400" dirty="0" smtClean="0"/>
          </a:p>
          <a:p>
            <a:pPr marL="0" indent="0" algn="just">
              <a:buNone/>
            </a:pPr>
            <a:r>
              <a:rPr lang="ru-RU" sz="2400" dirty="0" smtClean="0">
                <a:hlinkClick r:id="rId6"/>
              </a:rPr>
              <a:t>http</a:t>
            </a:r>
            <a:r>
              <a:rPr lang="ru-RU" sz="2400" dirty="0">
                <a:hlinkClick r:id="rId6"/>
              </a:rPr>
              <a:t>://</a:t>
            </a:r>
            <a:r>
              <a:rPr lang="ru-RU" sz="2400" dirty="0" smtClean="0">
                <a:hlinkClick r:id="rId6"/>
              </a:rPr>
              <a:t>merkab.narod.ru/time2.html</a:t>
            </a:r>
            <a:endParaRPr lang="ru-RU" sz="2400" dirty="0" smtClean="0"/>
          </a:p>
          <a:p>
            <a:pPr marL="0" indent="0" algn="just">
              <a:buNone/>
            </a:pPr>
            <a:r>
              <a:rPr lang="ru-RU" sz="2400" dirty="0" smtClean="0">
                <a:hlinkClick r:id="rId7"/>
              </a:rPr>
              <a:t>https</a:t>
            </a:r>
            <a:r>
              <a:rPr lang="ru-RU" sz="2400" dirty="0">
                <a:hlinkClick r:id="rId7"/>
              </a:rPr>
              <a:t>://zaochnik.ru/blog/fizika-dlya-chajnikov-chto-takoe-vremya</a:t>
            </a:r>
            <a:r>
              <a:rPr lang="ru-RU" sz="2400" dirty="0" smtClean="0">
                <a:hlinkClick r:id="rId7"/>
              </a:rPr>
              <a:t>/</a:t>
            </a:r>
            <a:endParaRPr lang="ru-RU" sz="2400" dirty="0" smtClean="0"/>
          </a:p>
          <a:p>
            <a:pPr marL="0" indent="0" algn="just">
              <a:buNone/>
            </a:pPr>
            <a:r>
              <a:rPr lang="ru-RU" sz="2400" dirty="0" smtClean="0">
                <a:hlinkClick r:id="rId8"/>
              </a:rPr>
              <a:t>https</a:t>
            </a:r>
            <a:r>
              <a:rPr lang="ru-RU" sz="2400" dirty="0">
                <a:hlinkClick r:id="rId8"/>
              </a:rPr>
              <a:t>://</a:t>
            </a:r>
            <a:r>
              <a:rPr lang="ru-RU" sz="2400" dirty="0" smtClean="0">
                <a:hlinkClick r:id="rId8"/>
              </a:rPr>
              <a:t>www.youtube.com/watch?v=8Is-6T2ehGE</a:t>
            </a:r>
            <a:r>
              <a:rPr lang="ru-RU" sz="2400" dirty="0" smtClean="0"/>
              <a:t>       </a:t>
            </a:r>
            <a:r>
              <a:rPr lang="ru-RU" sz="2400" dirty="0"/>
              <a:t>- видео</a:t>
            </a:r>
          </a:p>
          <a:p>
            <a:pPr marL="0" indent="0" algn="just">
              <a:buNone/>
            </a:pPr>
            <a:endParaRPr lang="ru-RU" sz="2400" dirty="0"/>
          </a:p>
        </p:txBody>
      </p:sp>
    </p:spTree>
    <p:extLst>
      <p:ext uri="{BB962C8B-B14F-4D97-AF65-F5344CB8AC3E}">
        <p14:creationId xmlns:p14="http://schemas.microsoft.com/office/powerpoint/2010/main" val="329257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a:extLst>
              <a:ext uri="{FF2B5EF4-FFF2-40B4-BE49-F238E27FC236}">
                <a16:creationId xmlns:a16="http://schemas.microsoft.com/office/drawing/2014/main" id="{A0C46EFC-C00D-4F24-9CC7-8E80E3527F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D817F8-C615-485E-986A-6602F2C3EA64}" type="slidenum">
              <a:rPr lang="ru-RU" altLang="ru-RU" sz="1200" smtClean="0">
                <a:solidFill>
                  <a:srgbClr val="898989"/>
                </a:solidFill>
                <a:latin typeface="Arial" panose="020B0604020202020204" pitchFamily="34" charset="0"/>
              </a:rPr>
              <a:pPr>
                <a:spcBef>
                  <a:spcPct val="0"/>
                </a:spcBef>
                <a:buFontTx/>
                <a:buNone/>
              </a:pPr>
              <a:t>7</a:t>
            </a:fld>
            <a:endParaRPr lang="ru-RU" altLang="ru-RU" sz="1200">
              <a:solidFill>
                <a:srgbClr val="898989"/>
              </a:solidFill>
              <a:latin typeface="Arial" panose="020B0604020202020204" pitchFamily="34" charset="0"/>
            </a:endParaRPr>
          </a:p>
        </p:txBody>
      </p:sp>
      <p:sp>
        <p:nvSpPr>
          <p:cNvPr id="14339" name="TextBox 5">
            <a:extLst>
              <a:ext uri="{FF2B5EF4-FFF2-40B4-BE49-F238E27FC236}">
                <a16:creationId xmlns:a16="http://schemas.microsoft.com/office/drawing/2014/main" id="{9B1DDDDE-04EF-4A1C-9CB5-7FD49671E09F}"/>
              </a:ext>
            </a:extLst>
          </p:cNvPr>
          <p:cNvSpPr txBox="1">
            <a:spLocks noChangeArrowheads="1"/>
          </p:cNvSpPr>
          <p:nvPr/>
        </p:nvSpPr>
        <p:spPr bwMode="auto">
          <a:xfrm>
            <a:off x="287338" y="260350"/>
            <a:ext cx="85693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b="1">
                <a:solidFill>
                  <a:srgbClr val="FF0000"/>
                </a:solidFill>
                <a:latin typeface="Arial" panose="020B0604020202020204" pitchFamily="34" charset="0"/>
              </a:rPr>
              <a:t>Құрылымының деңгейіне </a:t>
            </a:r>
            <a:r>
              <a:rPr lang="ru-RU" altLang="ru-RU" sz="1800">
                <a:latin typeface="Arial" panose="020B0604020202020204" pitchFamily="34" charset="0"/>
              </a:rPr>
              <a:t>немесе тіршілік ету көріністерінде жүретін процестердің кескінделуіне тәуелді биоырғақтар жіктеледі: </a:t>
            </a:r>
          </a:p>
          <a:p>
            <a:pPr algn="just">
              <a:spcBef>
                <a:spcPct val="0"/>
              </a:spcBef>
              <a:buFontTx/>
              <a:buNone/>
            </a:pPr>
            <a:r>
              <a:rPr lang="ru-RU" altLang="ru-RU" sz="1800">
                <a:latin typeface="Arial" panose="020B0604020202020204" pitchFamily="34" charset="0"/>
              </a:rPr>
              <a:t>1) </a:t>
            </a:r>
            <a:r>
              <a:rPr lang="en-US" altLang="ru-RU" sz="1800" b="1">
                <a:solidFill>
                  <a:srgbClr val="FF0000"/>
                </a:solidFill>
                <a:latin typeface="Arial" panose="020B0604020202020204" pitchFamily="34" charset="0"/>
              </a:rPr>
              <a:t>c</a:t>
            </a:r>
            <a:r>
              <a:rPr lang="ru-RU" altLang="ru-RU" sz="1800" b="1">
                <a:solidFill>
                  <a:srgbClr val="FF0000"/>
                </a:solidFill>
                <a:latin typeface="Arial" panose="020B0604020202020204" pitchFamily="34" charset="0"/>
              </a:rPr>
              <a:t>убклеткалық, клеткалық және ұлпалық </a:t>
            </a:r>
            <a:r>
              <a:rPr lang="ru-RU" altLang="ru-RU" sz="1800">
                <a:latin typeface="Arial" panose="020B0604020202020204" pitchFamily="34" charset="0"/>
              </a:rPr>
              <a:t>деңгейіне – бұл молекулалар мен заттардың концентрациялық деңгейінің, энергия белсенділігі мен мембраналық процестердің тербелуінің ырғақты өзгеруі жатады. </a:t>
            </a:r>
          </a:p>
          <a:p>
            <a:pPr algn="just">
              <a:spcBef>
                <a:spcPct val="0"/>
              </a:spcBef>
              <a:buFontTx/>
              <a:buNone/>
            </a:pPr>
            <a:r>
              <a:rPr lang="ru-RU" altLang="ru-RU" sz="1800">
                <a:latin typeface="Arial" panose="020B0604020202020204" pitchFamily="34" charset="0"/>
              </a:rPr>
              <a:t>Бұл ырғақтар рН көрсеткіштерінде, иондар мен ферменттердің концентрациясында, нейрондардың белсенділігінде, метаболизмде, қозғыштық пен өткізгіштікте көрініс алады. Осындай тербелістерді миограммада, электроэнцефалограммада, нейрондық разрядтарды өлшегенде байқауға болады; </a:t>
            </a:r>
          </a:p>
          <a:p>
            <a:pPr algn="just">
              <a:spcBef>
                <a:spcPct val="0"/>
              </a:spcBef>
              <a:buFontTx/>
              <a:buNone/>
            </a:pPr>
            <a:r>
              <a:rPr lang="ru-RU" altLang="ru-RU" sz="1800">
                <a:latin typeface="Arial" panose="020B0604020202020204" pitchFamily="34" charset="0"/>
              </a:rPr>
              <a:t>2) </a:t>
            </a:r>
            <a:r>
              <a:rPr lang="ru-RU" altLang="ru-RU" sz="1800" b="1">
                <a:solidFill>
                  <a:srgbClr val="FF0000"/>
                </a:solidFill>
                <a:latin typeface="Arial" panose="020B0604020202020204" pitchFamily="34" charset="0"/>
              </a:rPr>
              <a:t>мүше деңгейіне </a:t>
            </a:r>
            <a:r>
              <a:rPr lang="ru-RU" altLang="ru-RU" sz="1800">
                <a:latin typeface="Arial" panose="020B0604020202020204" pitchFamily="34" charset="0"/>
              </a:rPr>
              <a:t>– оттегі қажеттілігінің, биологиялық сұйықтықтардағы электролиттер концентрациясынының, қан мен лимфадағы химиялық заттардың, рефлекторлық аймақтардағы тербелістердің вариацияларын жатқызуға болады және жүрек қызметінде, қан тамырларында, қанның формалық элементтерінде, қозғыштықта байқалады; </a:t>
            </a:r>
          </a:p>
          <a:p>
            <a:pPr algn="just">
              <a:spcBef>
                <a:spcPct val="0"/>
              </a:spcBef>
              <a:buFontTx/>
              <a:buNone/>
            </a:pPr>
            <a:r>
              <a:rPr lang="ru-RU" altLang="ru-RU" sz="1800">
                <a:latin typeface="Arial" panose="020B0604020202020204" pitchFamily="34" charset="0"/>
              </a:rPr>
              <a:t>3) </a:t>
            </a:r>
            <a:r>
              <a:rPr lang="ru-RU" altLang="ru-RU" sz="1800" b="1">
                <a:solidFill>
                  <a:srgbClr val="FF0000"/>
                </a:solidFill>
                <a:latin typeface="Arial" panose="020B0604020202020204" pitchFamily="34" charset="0"/>
              </a:rPr>
              <a:t>ағза деңгейіне </a:t>
            </a:r>
            <a:r>
              <a:rPr lang="ru-RU" altLang="ru-RU" sz="1800">
                <a:latin typeface="Arial" panose="020B0604020202020204" pitchFamily="34" charset="0"/>
              </a:rPr>
              <a:t>вегетативтік функциялардағы периодты тербелістерді, жүрек ырғағын, қан қысымын, несеп электролиттерін, перистальтика және бұлшық ет қызметтерін, ақпаратты қабылдау мен өңдеуді жатқызады, яғни ағзаның толық реттелуін қамтамасыз етеді; </a:t>
            </a:r>
          </a:p>
          <a:p>
            <a:pPr algn="just">
              <a:spcBef>
                <a:spcPct val="0"/>
              </a:spcBef>
              <a:buFontTx/>
              <a:buNone/>
            </a:pPr>
            <a:r>
              <a:rPr lang="ru-RU" altLang="ru-RU" sz="1800">
                <a:latin typeface="Arial" panose="020B0604020202020204" pitchFamily="34" charset="0"/>
              </a:rPr>
              <a:t>4) </a:t>
            </a:r>
            <a:r>
              <a:rPr lang="ru-RU" altLang="ru-RU" sz="1800" b="1">
                <a:solidFill>
                  <a:srgbClr val="FF0000"/>
                </a:solidFill>
                <a:latin typeface="Arial" panose="020B0604020202020204" pitchFamily="34" charset="0"/>
              </a:rPr>
              <a:t>популяция деңгейінде </a:t>
            </a:r>
            <a:r>
              <a:rPr lang="ru-RU" altLang="ru-RU" sz="1800">
                <a:latin typeface="Arial" panose="020B0604020202020204" pitchFamily="34" charset="0"/>
              </a:rPr>
              <a:t>репродуктивті жүйелердің белсенділігі, мутагенез, табиғи сұрыпталу, эпидемиялар ырғақты өзгереді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BBE29376-6369-43C9-B89B-CE5497685B28}"/>
              </a:ext>
            </a:extLst>
          </p:cNvPr>
          <p:cNvGraphicFramePr>
            <a:graphicFrameLocks noGrp="1"/>
          </p:cNvGraphicFramePr>
          <p:nvPr>
            <p:ph idx="1"/>
          </p:nvPr>
        </p:nvGraphicFramePr>
        <p:xfrm>
          <a:off x="179388" y="404813"/>
          <a:ext cx="8785224" cy="6348412"/>
        </p:xfrm>
        <a:graphic>
          <a:graphicData uri="http://schemas.openxmlformats.org/drawingml/2006/table">
            <a:tbl>
              <a:tblPr firstRow="1" firstCol="1" bandRow="1">
                <a:tableStyleId>{C4B1156A-380E-4F78-BDF5-A606A8083BF9}</a:tableStyleId>
              </a:tblPr>
              <a:tblGrid>
                <a:gridCol w="1656230">
                  <a:extLst>
                    <a:ext uri="{9D8B030D-6E8A-4147-A177-3AD203B41FA5}">
                      <a16:colId xmlns:a16="http://schemas.microsoft.com/office/drawing/2014/main" val="20000"/>
                    </a:ext>
                  </a:extLst>
                </a:gridCol>
                <a:gridCol w="1296181">
                  <a:extLst>
                    <a:ext uri="{9D8B030D-6E8A-4147-A177-3AD203B41FA5}">
                      <a16:colId xmlns:a16="http://schemas.microsoft.com/office/drawing/2014/main" val="20001"/>
                    </a:ext>
                  </a:extLst>
                </a:gridCol>
                <a:gridCol w="1595182">
                  <a:extLst>
                    <a:ext uri="{9D8B030D-6E8A-4147-A177-3AD203B41FA5}">
                      <a16:colId xmlns:a16="http://schemas.microsoft.com/office/drawing/2014/main" val="20002"/>
                    </a:ext>
                  </a:extLst>
                </a:gridCol>
                <a:gridCol w="2293360">
                  <a:extLst>
                    <a:ext uri="{9D8B030D-6E8A-4147-A177-3AD203B41FA5}">
                      <a16:colId xmlns:a16="http://schemas.microsoft.com/office/drawing/2014/main" val="20003"/>
                    </a:ext>
                  </a:extLst>
                </a:gridCol>
                <a:gridCol w="1944271">
                  <a:extLst>
                    <a:ext uri="{9D8B030D-6E8A-4147-A177-3AD203B41FA5}">
                      <a16:colId xmlns:a16="http://schemas.microsoft.com/office/drawing/2014/main" val="20004"/>
                    </a:ext>
                  </a:extLst>
                </a:gridCol>
              </a:tblGrid>
              <a:tr h="1735160">
                <a:tc rowSpan="4">
                  <a:txBody>
                    <a:bodyPr/>
                    <a:lstStyle/>
                    <a:p>
                      <a:pPr>
                        <a:lnSpc>
                          <a:spcPct val="115000"/>
                        </a:lnSpc>
                        <a:spcAft>
                          <a:spcPts val="0"/>
                        </a:spcAft>
                      </a:pPr>
                      <a:r>
                        <a:rPr lang="kk-KZ" sz="1100" dirty="0">
                          <a:effectLst/>
                          <a:latin typeface="Times New Roman" pitchFamily="18" charset="0"/>
                          <a:cs typeface="Times New Roman" pitchFamily="18" charset="0"/>
                        </a:rPr>
                        <a:t>Құрылымының деңгейіне немесе тіршілік ету көріністерінде жүретін процестердің кескінделуіне тәуелді биоырғақтарды жіктейді</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b="1" dirty="0">
                          <a:solidFill>
                            <a:srgbClr val="C00000"/>
                          </a:solidFill>
                          <a:effectLst/>
                          <a:latin typeface="Times New Roman" pitchFamily="18" charset="0"/>
                          <a:cs typeface="Times New Roman" pitchFamily="18" charset="0"/>
                        </a:rPr>
                        <a:t>Субклеткалық, клеткалық және ұлпалық деңгейде</a:t>
                      </a:r>
                      <a:endParaRPr lang="ru-RU" sz="11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молекулалар мен заттардың концентрациялық деңгейінің, энергия белсенділігі мен мембраналық процестердің тербелуінің ырғақты өзгеруі.</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рН көрсеткіштерінде, иондар мен ферменттердің концентрациясында, электрлік және митотикалық белсенділікте, нейрондардың белсенділігінде, метаболизмде, қозғыштық пен өткізгіштікте, реттелуші процестерді қамтамасыз етуде көрініс алады</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a:effectLst/>
                          <a:latin typeface="Times New Roman" pitchFamily="18" charset="0"/>
                          <a:cs typeface="Times New Roman" pitchFamily="18" charset="0"/>
                        </a:rPr>
                        <a:t>миограммада, электроэнцефалограммада, нейрондық разрядтарды өлшегенде байқауға болады</a:t>
                      </a:r>
                      <a:endParaRPr lang="ru-RU" sz="1100">
                        <a:effectLst/>
                        <a:latin typeface="Times New Roman" pitchFamily="18" charset="0"/>
                        <a:ea typeface="Calibri"/>
                        <a:cs typeface="Times New Roman" pitchFamily="18" charset="0"/>
                      </a:endParaRPr>
                    </a:p>
                  </a:txBody>
                  <a:tcPr marL="49196" marR="49196" marT="0" marB="0"/>
                </a:tc>
                <a:extLst>
                  <a:ext uri="{0D108BD9-81ED-4DB2-BD59-A6C34878D82A}">
                    <a16:rowId xmlns:a16="http://schemas.microsoft.com/office/drawing/2014/main" val="10000"/>
                  </a:ext>
                </a:extLst>
              </a:tr>
              <a:tr h="1584254">
                <a:tc vMerge="1">
                  <a:txBody>
                    <a:bodyPr/>
                    <a:lstStyle/>
                    <a:p>
                      <a:endParaRPr lang="ru-RU"/>
                    </a:p>
                  </a:txBody>
                  <a:tcPr/>
                </a:tc>
                <a:tc>
                  <a:txBody>
                    <a:bodyPr/>
                    <a:lstStyle/>
                    <a:p>
                      <a:pPr>
                        <a:lnSpc>
                          <a:spcPct val="115000"/>
                        </a:lnSpc>
                        <a:spcAft>
                          <a:spcPts val="0"/>
                        </a:spcAft>
                      </a:pPr>
                      <a:r>
                        <a:rPr lang="kk-KZ" sz="1100" b="1" dirty="0">
                          <a:solidFill>
                            <a:srgbClr val="C00000"/>
                          </a:solidFill>
                          <a:effectLst/>
                          <a:latin typeface="Times New Roman" pitchFamily="18" charset="0"/>
                          <a:cs typeface="Times New Roman" pitchFamily="18" charset="0"/>
                        </a:rPr>
                        <a:t>Орган деңгейінде</a:t>
                      </a:r>
                      <a:endParaRPr lang="ru-RU" sz="11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қан ағысындағы, метаболизмдегі, гормондардың өнімдері мен алмасуындағы, нерв импульстарындағы тербелістер</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оттегі қажеттілігінің, биологиялық сұйықтықтардағы электролиттер концентрациясынының, қан мен лимфадағы химиялық заттардың, рефлекторлық аймақтардағы тербелістердің вариацияларын жатқызуға болады</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жүрек қызметінде, қан тамырларында, қанның формалық элементтерінде, қозғыштықта байқалады</a:t>
                      </a:r>
                      <a:endParaRPr lang="ru-RU" sz="1100" dirty="0">
                        <a:effectLst/>
                        <a:latin typeface="Times New Roman" pitchFamily="18" charset="0"/>
                        <a:ea typeface="Calibri"/>
                        <a:cs typeface="Times New Roman" pitchFamily="18" charset="0"/>
                      </a:endParaRPr>
                    </a:p>
                  </a:txBody>
                  <a:tcPr marL="49196" marR="49196" marT="0" marB="0"/>
                </a:tc>
                <a:extLst>
                  <a:ext uri="{0D108BD9-81ED-4DB2-BD59-A6C34878D82A}">
                    <a16:rowId xmlns:a16="http://schemas.microsoft.com/office/drawing/2014/main" val="10001"/>
                  </a:ext>
                </a:extLst>
              </a:tr>
              <a:tr h="1927955">
                <a:tc vMerge="1">
                  <a:txBody>
                    <a:bodyPr/>
                    <a:lstStyle/>
                    <a:p>
                      <a:endParaRPr lang="ru-RU"/>
                    </a:p>
                  </a:txBody>
                  <a:tcPr/>
                </a:tc>
                <a:tc>
                  <a:txBody>
                    <a:bodyPr/>
                    <a:lstStyle/>
                    <a:p>
                      <a:pPr>
                        <a:lnSpc>
                          <a:spcPct val="115000"/>
                        </a:lnSpc>
                        <a:spcAft>
                          <a:spcPts val="0"/>
                        </a:spcAft>
                      </a:pPr>
                      <a:r>
                        <a:rPr lang="kk-KZ" sz="1100" b="1" dirty="0">
                          <a:solidFill>
                            <a:srgbClr val="C00000"/>
                          </a:solidFill>
                          <a:effectLst/>
                          <a:latin typeface="Times New Roman" pitchFamily="18" charset="0"/>
                          <a:cs typeface="Times New Roman" pitchFamily="18" charset="0"/>
                        </a:rPr>
                        <a:t>Организмдік деңгейінде</a:t>
                      </a:r>
                      <a:endParaRPr lang="ru-RU" sz="11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вегетативтік функциялардағы периодты тербелістерді, жүрек ырғағын, қан қысымын, несеп электролиттерін, перистальтика және бұлшық ет қызметтерін, ақпаратты қабылдау мен өңдеуді жатқызады</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dirty="0">
                          <a:effectLst/>
                          <a:latin typeface="Times New Roman" pitchFamily="18" charset="0"/>
                          <a:cs typeface="Times New Roman" pitchFamily="18" charset="0"/>
                        </a:rPr>
                        <a:t>организмнің толық реттелуін қамтамасыз етеді</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ru-RU" sz="1100" dirty="0">
                          <a:effectLst/>
                          <a:latin typeface="Times New Roman" pitchFamily="18" charset="0"/>
                          <a:cs typeface="Times New Roman" pitchFamily="18" charset="0"/>
                        </a:rPr>
                        <a:t> </a:t>
                      </a:r>
                      <a:endParaRPr lang="ru-RU" sz="1100" dirty="0">
                        <a:effectLst/>
                        <a:latin typeface="Times New Roman" pitchFamily="18" charset="0"/>
                        <a:ea typeface="Calibri"/>
                        <a:cs typeface="Times New Roman" pitchFamily="18" charset="0"/>
                      </a:endParaRPr>
                    </a:p>
                  </a:txBody>
                  <a:tcPr marL="49196" marR="49196" marT="0" marB="0"/>
                </a:tc>
                <a:extLst>
                  <a:ext uri="{0D108BD9-81ED-4DB2-BD59-A6C34878D82A}">
                    <a16:rowId xmlns:a16="http://schemas.microsoft.com/office/drawing/2014/main" val="10002"/>
                  </a:ext>
                </a:extLst>
              </a:tr>
              <a:tr h="1101043">
                <a:tc vMerge="1">
                  <a:txBody>
                    <a:bodyPr/>
                    <a:lstStyle/>
                    <a:p>
                      <a:endParaRPr lang="ru-RU"/>
                    </a:p>
                  </a:txBody>
                  <a:tcPr/>
                </a:tc>
                <a:tc>
                  <a:txBody>
                    <a:bodyPr/>
                    <a:lstStyle/>
                    <a:p>
                      <a:pPr>
                        <a:lnSpc>
                          <a:spcPct val="115000"/>
                        </a:lnSpc>
                        <a:spcAft>
                          <a:spcPts val="0"/>
                        </a:spcAft>
                      </a:pPr>
                      <a:r>
                        <a:rPr lang="kk-KZ" sz="1100" b="1" dirty="0">
                          <a:solidFill>
                            <a:srgbClr val="C00000"/>
                          </a:solidFill>
                          <a:effectLst/>
                          <a:latin typeface="Times New Roman" pitchFamily="18" charset="0"/>
                          <a:cs typeface="Times New Roman" pitchFamily="18" charset="0"/>
                        </a:rPr>
                        <a:t>Популяция деңгейінде</a:t>
                      </a:r>
                      <a:endParaRPr lang="ru-RU" sz="11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100">
                          <a:effectLst/>
                          <a:latin typeface="Times New Roman" pitchFamily="18" charset="0"/>
                          <a:cs typeface="Times New Roman" pitchFamily="18" charset="0"/>
                        </a:rPr>
                        <a:t>репродуктивті жүйелердің белсенділігі, мутагенез, табиғи сұрыпталу, эпидемиялар ырғақты өзгереді</a:t>
                      </a:r>
                      <a:endParaRPr lang="ru-RU" sz="110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ru-RU" sz="1100" dirty="0">
                          <a:effectLst/>
                          <a:latin typeface="Times New Roman" pitchFamily="18" charset="0"/>
                          <a:cs typeface="Times New Roman" pitchFamily="18" charset="0"/>
                        </a:rPr>
                        <a:t>популяция </a:t>
                      </a:r>
                      <a:r>
                        <a:rPr lang="ru-RU" sz="1100" dirty="0" err="1">
                          <a:effectLst/>
                          <a:latin typeface="Times New Roman" pitchFamily="18" charset="0"/>
                          <a:cs typeface="Times New Roman" pitchFamily="18" charset="0"/>
                        </a:rPr>
                        <a:t>құрылымы</a:t>
                      </a:r>
                      <a:r>
                        <a:rPr lang="ru-RU" sz="1100" dirty="0">
                          <a:effectLst/>
                          <a:latin typeface="Times New Roman" pitchFamily="18" charset="0"/>
                          <a:cs typeface="Times New Roman" pitchFamily="18" charset="0"/>
                        </a:rPr>
                        <a:t> мен </a:t>
                      </a:r>
                      <a:r>
                        <a:rPr lang="ru-RU" sz="1100" dirty="0" err="1">
                          <a:effectLst/>
                          <a:latin typeface="Times New Roman" pitchFamily="18" charset="0"/>
                          <a:cs typeface="Times New Roman" pitchFamily="18" charset="0"/>
                        </a:rPr>
                        <a:t>санын</a:t>
                      </a:r>
                      <a:r>
                        <a:rPr lang="ru-RU" sz="1100" dirty="0">
                          <a:effectLst/>
                          <a:latin typeface="Times New Roman" pitchFamily="18" charset="0"/>
                          <a:cs typeface="Times New Roman" pitchFamily="18" charset="0"/>
                        </a:rPr>
                        <a:t> </a:t>
                      </a:r>
                      <a:r>
                        <a:rPr lang="ru-RU" sz="1100" dirty="0" err="1">
                          <a:effectLst/>
                          <a:latin typeface="Times New Roman" pitchFamily="18" charset="0"/>
                          <a:cs typeface="Times New Roman" pitchFamily="18" charset="0"/>
                        </a:rPr>
                        <a:t>реттейді</a:t>
                      </a:r>
                      <a:endParaRPr lang="ru-RU" sz="11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ru-RU" sz="1100" dirty="0">
                          <a:effectLst/>
                          <a:latin typeface="Times New Roman" pitchFamily="18" charset="0"/>
                          <a:cs typeface="Times New Roman" pitchFamily="18" charset="0"/>
                        </a:rPr>
                        <a:t> </a:t>
                      </a:r>
                      <a:endParaRPr lang="ru-RU" sz="1100" dirty="0">
                        <a:effectLst/>
                        <a:latin typeface="Times New Roman" pitchFamily="18" charset="0"/>
                        <a:ea typeface="Calibri"/>
                        <a:cs typeface="Times New Roman" pitchFamily="18" charset="0"/>
                      </a:endParaRPr>
                    </a:p>
                  </a:txBody>
                  <a:tcPr marL="49196" marR="49196" marT="0" marB="0"/>
                </a:tc>
                <a:extLst>
                  <a:ext uri="{0D108BD9-81ED-4DB2-BD59-A6C34878D82A}">
                    <a16:rowId xmlns:a16="http://schemas.microsoft.com/office/drawing/2014/main" val="10003"/>
                  </a:ext>
                </a:extLst>
              </a:tr>
            </a:tbl>
          </a:graphicData>
        </a:graphic>
      </p:graphicFrame>
      <p:sp>
        <p:nvSpPr>
          <p:cNvPr id="15391" name="Номер слайда 3">
            <a:extLst>
              <a:ext uri="{FF2B5EF4-FFF2-40B4-BE49-F238E27FC236}">
                <a16:creationId xmlns:a16="http://schemas.microsoft.com/office/drawing/2014/main" id="{7364F8CC-2FF8-4B24-9DFA-EC24397C05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02A82D-48B5-4513-989F-368AD1D52C67}" type="slidenum">
              <a:rPr lang="ru-RU" altLang="ru-RU" sz="1200" smtClean="0">
                <a:solidFill>
                  <a:srgbClr val="898989"/>
                </a:solidFill>
                <a:latin typeface="Arial" panose="020B0604020202020204" pitchFamily="34" charset="0"/>
              </a:rPr>
              <a:pPr>
                <a:spcBef>
                  <a:spcPct val="0"/>
                </a:spcBef>
                <a:buFontTx/>
                <a:buNone/>
              </a:pPr>
              <a:t>8</a:t>
            </a:fld>
            <a:endParaRPr lang="ru-RU" altLang="ru-RU"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0B61F88B-1037-4D0B-A975-75CCB02007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4D77A2-D4CC-4393-AB80-CED8D41602E7}" type="slidenum">
              <a:rPr lang="ru-RU" altLang="ru-RU" sz="1200" smtClean="0">
                <a:solidFill>
                  <a:srgbClr val="898989"/>
                </a:solidFill>
                <a:latin typeface="Arial" panose="020B0604020202020204" pitchFamily="34" charset="0"/>
              </a:rPr>
              <a:pPr>
                <a:spcBef>
                  <a:spcPct val="0"/>
                </a:spcBef>
                <a:buFontTx/>
                <a:buNone/>
              </a:pPr>
              <a:t>9</a:t>
            </a:fld>
            <a:endParaRPr lang="ru-RU" altLang="ru-RU" sz="1200">
              <a:solidFill>
                <a:srgbClr val="898989"/>
              </a:solidFill>
              <a:latin typeface="Arial" panose="020B0604020202020204" pitchFamily="34" charset="0"/>
            </a:endParaRPr>
          </a:p>
        </p:txBody>
      </p:sp>
      <p:sp>
        <p:nvSpPr>
          <p:cNvPr id="16387" name="TextBox 4">
            <a:extLst>
              <a:ext uri="{FF2B5EF4-FFF2-40B4-BE49-F238E27FC236}">
                <a16:creationId xmlns:a16="http://schemas.microsoft.com/office/drawing/2014/main" id="{3C2B3A8B-EF34-47A9-91B3-B0595E913926}"/>
              </a:ext>
            </a:extLst>
          </p:cNvPr>
          <p:cNvSpPr txBox="1">
            <a:spLocks noChangeArrowheads="1"/>
          </p:cNvSpPr>
          <p:nvPr/>
        </p:nvSpPr>
        <p:spPr bwMode="auto">
          <a:xfrm>
            <a:off x="179388" y="136525"/>
            <a:ext cx="878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000">
                <a:latin typeface="Arial" panose="020B0604020202020204" pitchFamily="34" charset="0"/>
              </a:rPr>
              <a:t>Егер басқа функциялар секілді метаболизмнің тыныштығы мен белсенділігі, күшеюі мен тежелуі сыртқы ортаның – жарықтылығының, температурасының, дымқылдығының т.б. жағдайларының өзгеруіне тәуелді жүретін болса, онда мұндай </a:t>
            </a:r>
            <a:r>
              <a:rPr lang="ru-RU" altLang="ru-RU" sz="2000" b="1">
                <a:solidFill>
                  <a:srgbClr val="FF0000"/>
                </a:solidFill>
                <a:latin typeface="Arial" panose="020B0604020202020204" pitchFamily="34" charset="0"/>
              </a:rPr>
              <a:t>ырғақтарды экзогенді түріне </a:t>
            </a:r>
            <a:r>
              <a:rPr lang="ru-RU" altLang="ru-RU" sz="2000">
                <a:latin typeface="Arial" panose="020B0604020202020204" pitchFamily="34" charset="0"/>
              </a:rPr>
              <a:t>жатқызады. </a:t>
            </a:r>
          </a:p>
          <a:p>
            <a:pPr algn="just">
              <a:spcBef>
                <a:spcPct val="0"/>
              </a:spcBef>
              <a:buFontTx/>
              <a:buNone/>
            </a:pPr>
            <a:r>
              <a:rPr lang="ru-RU" altLang="ru-RU" sz="2000">
                <a:latin typeface="Arial" panose="020B0604020202020204" pitchFamily="34" charset="0"/>
              </a:rPr>
              <a:t>Периодтық процестің тұрақты температурасында, үздіксіз қараңғы немесе үздіксіз жарық фазасында тәуліктің немесе маусымның белгілі бір уақытында ырғақтылық сақталып жүрсе, яғни тұрақты сыртқы жағдайларда ағзаның өзінен тіркелетін </a:t>
            </a:r>
            <a:r>
              <a:rPr lang="ru-RU" altLang="ru-RU" sz="2000" b="1">
                <a:solidFill>
                  <a:srgbClr val="FF0000"/>
                </a:solidFill>
                <a:latin typeface="Arial" panose="020B0604020202020204" pitchFamily="34" charset="0"/>
              </a:rPr>
              <a:t>ырғақтар - эндогенді түрі </a:t>
            </a:r>
            <a:r>
              <a:rPr lang="ru-RU" altLang="ru-RU" sz="2000">
                <a:latin typeface="Arial" panose="020B0604020202020204" pitchFamily="34" charset="0"/>
              </a:rPr>
              <a:t>болып табылады. </a:t>
            </a:r>
          </a:p>
          <a:p>
            <a:pPr algn="just">
              <a:spcBef>
                <a:spcPct val="0"/>
              </a:spcBef>
              <a:buFontTx/>
              <a:buNone/>
            </a:pPr>
            <a:r>
              <a:rPr lang="ru-RU" altLang="ru-RU" sz="2000">
                <a:latin typeface="Arial" panose="020B0604020202020204" pitchFamily="34" charset="0"/>
              </a:rPr>
              <a:t>Секундтағы бірнеше циклдерден жыл аралығындағы және одан астам мезгілдегі циклдерге дейінгі жиілігімен сипатталатын эндогенді ырғақтар нерв импульстарында, сұйықтарды шығаруда, тыныс алуда, қан қысымында, ой еңбегінде, ұйқы кезінде т.б жағдайларда көрініс береді. </a:t>
            </a:r>
          </a:p>
          <a:p>
            <a:pPr algn="just">
              <a:spcBef>
                <a:spcPct val="0"/>
              </a:spcBef>
              <a:buFontTx/>
              <a:buNone/>
            </a:pPr>
            <a:r>
              <a:rPr lang="ru-RU" altLang="ru-RU" sz="2000">
                <a:latin typeface="Arial" panose="020B0604020202020204" pitchFamily="34" charset="0"/>
              </a:rPr>
              <a:t>Егер эндогенді табиғаттың тәуліктік биоырғағы болса, онда тұрақты сыртқы жағдайда бұл период 24 сағаттан біршама жоғары немесе төмен келеді, оны циркадианды – тәулікке жақын деп есептейді. Өсімдіктерде оның периоды 23-28 сағатқа, жануарларда – 23-25 сағатқа сәйкес келеді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2259</TotalTime>
  <Words>6233</Words>
  <Application>Microsoft Office PowerPoint</Application>
  <PresentationFormat>Экран (4:3)</PresentationFormat>
  <Paragraphs>466</Paragraphs>
  <Slides>64</Slides>
  <Notes>1</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64</vt:i4>
      </vt:variant>
    </vt:vector>
  </HeadingPairs>
  <TitlesOfParts>
    <vt:vector size="73" baseType="lpstr">
      <vt:lpstr>Arial</vt:lpstr>
      <vt:lpstr>Calibri</vt:lpstr>
      <vt:lpstr>Garamond</vt:lpstr>
      <vt:lpstr>Noto Sans Symbols</vt:lpstr>
      <vt:lpstr>Symbol</vt:lpstr>
      <vt:lpstr>Times New Roman</vt:lpstr>
      <vt:lpstr>Wingdings</vt:lpstr>
      <vt:lpstr>Wingdings 2</vt:lpstr>
      <vt:lpstr>Тема Office</vt:lpstr>
      <vt:lpstr>Презентация PowerPoint</vt:lpstr>
      <vt:lpstr>Жоспар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Мелатонин гормоны қартаюды баяулатады</vt:lpstr>
      <vt:lpstr>Презентация PowerPoint</vt:lpstr>
      <vt:lpstr>Презентация PowerPoint</vt:lpstr>
      <vt:lpstr>Презентация PowerPoint</vt:lpstr>
      <vt:lpstr>Фотопериодтық реакция типі бойынша өсімдіктердің топтары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Инь және Ян (күрес) қарсыласу жағдайында  болады – бірақ:</vt:lpstr>
      <vt:lpstr>Ақпарат көздері</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Предмет физической химии. Первый закон термодинамики</dc:title>
  <dc:creator>Admin</dc:creator>
  <cp:lastModifiedBy>Кулбаева Маржан</cp:lastModifiedBy>
  <cp:revision>138</cp:revision>
  <cp:lastPrinted>2006-09-05T15:12:30Z</cp:lastPrinted>
  <dcterms:created xsi:type="dcterms:W3CDTF">2012-05-05T19:05:09Z</dcterms:created>
  <dcterms:modified xsi:type="dcterms:W3CDTF">2025-01-19T14:24:47Z</dcterms:modified>
</cp:coreProperties>
</file>